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handoutMasterIdLst>
    <p:handoutMasterId r:id="rId142"/>
  </p:handoutMasterIdLst>
  <p:sldIdLst>
    <p:sldId id="257" r:id="rId2"/>
    <p:sldId id="462" r:id="rId3"/>
    <p:sldId id="465" r:id="rId4"/>
    <p:sldId id="461" r:id="rId5"/>
    <p:sldId id="415" r:id="rId6"/>
    <p:sldId id="354" r:id="rId7"/>
    <p:sldId id="466" r:id="rId8"/>
    <p:sldId id="282" r:id="rId9"/>
    <p:sldId id="416" r:id="rId10"/>
    <p:sldId id="418" r:id="rId11"/>
    <p:sldId id="301" r:id="rId12"/>
    <p:sldId id="419" r:id="rId13"/>
    <p:sldId id="300" r:id="rId14"/>
    <p:sldId id="355" r:id="rId15"/>
    <p:sldId id="372" r:id="rId16"/>
    <p:sldId id="366" r:id="rId17"/>
    <p:sldId id="423" r:id="rId18"/>
    <p:sldId id="469" r:id="rId19"/>
    <p:sldId id="467" r:id="rId20"/>
    <p:sldId id="468" r:id="rId21"/>
    <p:sldId id="427" r:id="rId22"/>
    <p:sldId id="288" r:id="rId23"/>
    <p:sldId id="430" r:id="rId24"/>
    <p:sldId id="295" r:id="rId25"/>
    <p:sldId id="376" r:id="rId26"/>
    <p:sldId id="431" r:id="rId27"/>
    <p:sldId id="428" r:id="rId28"/>
    <p:sldId id="470" r:id="rId29"/>
    <p:sldId id="472" r:id="rId30"/>
    <p:sldId id="473" r:id="rId31"/>
    <p:sldId id="422" r:id="rId32"/>
    <p:sldId id="420" r:id="rId33"/>
    <p:sldId id="429" r:id="rId34"/>
    <p:sldId id="421" r:id="rId35"/>
    <p:sldId id="474" r:id="rId36"/>
    <p:sldId id="417" r:id="rId37"/>
    <p:sldId id="425" r:id="rId38"/>
    <p:sldId id="424" r:id="rId39"/>
    <p:sldId id="369" r:id="rId40"/>
    <p:sldId id="475" r:id="rId41"/>
    <p:sldId id="463" r:id="rId42"/>
    <p:sldId id="471" r:id="rId43"/>
    <p:sldId id="476" r:id="rId44"/>
    <p:sldId id="435" r:id="rId45"/>
    <p:sldId id="432" r:id="rId46"/>
    <p:sldId id="478" r:id="rId47"/>
    <p:sldId id="479" r:id="rId48"/>
    <p:sldId id="480" r:id="rId49"/>
    <p:sldId id="481" r:id="rId50"/>
    <p:sldId id="482" r:id="rId51"/>
    <p:sldId id="484" r:id="rId52"/>
    <p:sldId id="380" r:id="rId53"/>
    <p:sldId id="485" r:id="rId54"/>
    <p:sldId id="486" r:id="rId55"/>
    <p:sldId id="382" r:id="rId56"/>
    <p:sldId id="384" r:id="rId57"/>
    <p:sldId id="381" r:id="rId58"/>
    <p:sldId id="491" r:id="rId59"/>
    <p:sldId id="459" r:id="rId60"/>
    <p:sldId id="477" r:id="rId61"/>
    <p:sldId id="487" r:id="rId62"/>
    <p:sldId id="385" r:id="rId63"/>
    <p:sldId id="458" r:id="rId64"/>
    <p:sldId id="489" r:id="rId65"/>
    <p:sldId id="488" r:id="rId66"/>
    <p:sldId id="497" r:id="rId67"/>
    <p:sldId id="315" r:id="rId68"/>
    <p:sldId id="490" r:id="rId69"/>
    <p:sldId id="495" r:id="rId70"/>
    <p:sldId id="494" r:id="rId71"/>
    <p:sldId id="493" r:id="rId72"/>
    <p:sldId id="386" r:id="rId73"/>
    <p:sldId id="387" r:id="rId74"/>
    <p:sldId id="496" r:id="rId75"/>
    <p:sldId id="492" r:id="rId76"/>
    <p:sldId id="460" r:id="rId77"/>
    <p:sldId id="498" r:id="rId78"/>
    <p:sldId id="501" r:id="rId79"/>
    <p:sldId id="389" r:id="rId80"/>
    <p:sldId id="517" r:id="rId81"/>
    <p:sldId id="392" r:id="rId82"/>
    <p:sldId id="511" r:id="rId83"/>
    <p:sldId id="512" r:id="rId84"/>
    <p:sldId id="508" r:id="rId85"/>
    <p:sldId id="390" r:id="rId86"/>
    <p:sldId id="507" r:id="rId87"/>
    <p:sldId id="509" r:id="rId88"/>
    <p:sldId id="510" r:id="rId89"/>
    <p:sldId id="499" r:id="rId90"/>
    <p:sldId id="500" r:id="rId91"/>
    <p:sldId id="513" r:id="rId92"/>
    <p:sldId id="514" r:id="rId93"/>
    <p:sldId id="527" r:id="rId94"/>
    <p:sldId id="394" r:id="rId95"/>
    <p:sldId id="519" r:id="rId96"/>
    <p:sldId id="524" r:id="rId97"/>
    <p:sldId id="523" r:id="rId98"/>
    <p:sldId id="395" r:id="rId99"/>
    <p:sldId id="525" r:id="rId100"/>
    <p:sldId id="396" r:id="rId101"/>
    <p:sldId id="515" r:id="rId102"/>
    <p:sldId id="516" r:id="rId103"/>
    <p:sldId id="526" r:id="rId104"/>
    <p:sldId id="533" r:id="rId105"/>
    <p:sldId id="530" r:id="rId106"/>
    <p:sldId id="356" r:id="rId107"/>
    <p:sldId id="529" r:id="rId108"/>
    <p:sldId id="528" r:id="rId109"/>
    <p:sldId id="537" r:id="rId110"/>
    <p:sldId id="292" r:id="rId111"/>
    <p:sldId id="535" r:id="rId112"/>
    <p:sldId id="357" r:id="rId113"/>
    <p:sldId id="534" r:id="rId114"/>
    <p:sldId id="532" r:id="rId115"/>
    <p:sldId id="544" r:id="rId116"/>
    <p:sldId id="542" r:id="rId117"/>
    <p:sldId id="291" r:id="rId118"/>
    <p:sldId id="405" r:id="rId119"/>
    <p:sldId id="549" r:id="rId120"/>
    <p:sldId id="539" r:id="rId121"/>
    <p:sldId id="550" r:id="rId122"/>
    <p:sldId id="551" r:id="rId123"/>
    <p:sldId id="552" r:id="rId124"/>
    <p:sldId id="553" r:id="rId125"/>
    <p:sldId id="540" r:id="rId126"/>
    <p:sldId id="554" r:id="rId127"/>
    <p:sldId id="546" r:id="rId128"/>
    <p:sldId id="547" r:id="rId129"/>
    <p:sldId id="555" r:id="rId130"/>
    <p:sldId id="548" r:id="rId131"/>
    <p:sldId id="545" r:id="rId132"/>
    <p:sldId id="536" r:id="rId133"/>
    <p:sldId id="543" r:id="rId134"/>
    <p:sldId id="404" r:id="rId135"/>
    <p:sldId id="538" r:id="rId136"/>
    <p:sldId id="556" r:id="rId137"/>
    <p:sldId id="318" r:id="rId138"/>
    <p:sldId id="452" r:id="rId139"/>
    <p:sldId id="364" r:id="rId140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EE67FF43-DEE1-4B8C-A7FE-3FE83007AC17}">
          <p14:sldIdLst>
            <p14:sldId id="257"/>
          </p14:sldIdLst>
        </p14:section>
        <p14:section name="About" id="{7CD830FF-643B-43A9-B916-8EED7820DD4F}">
          <p14:sldIdLst>
            <p14:sldId id="462"/>
            <p14:sldId id="465"/>
            <p14:sldId id="461"/>
            <p14:sldId id="415"/>
            <p14:sldId id="354"/>
            <p14:sldId id="466"/>
            <p14:sldId id="282"/>
            <p14:sldId id="416"/>
            <p14:sldId id="418"/>
            <p14:sldId id="301"/>
            <p14:sldId id="419"/>
            <p14:sldId id="300"/>
            <p14:sldId id="355"/>
            <p14:sldId id="372"/>
            <p14:sldId id="366"/>
            <p14:sldId id="423"/>
            <p14:sldId id="469"/>
            <p14:sldId id="467"/>
            <p14:sldId id="468"/>
            <p14:sldId id="427"/>
            <p14:sldId id="288"/>
            <p14:sldId id="430"/>
            <p14:sldId id="295"/>
            <p14:sldId id="376"/>
            <p14:sldId id="431"/>
            <p14:sldId id="428"/>
            <p14:sldId id="470"/>
            <p14:sldId id="472"/>
            <p14:sldId id="473"/>
            <p14:sldId id="422"/>
            <p14:sldId id="420"/>
            <p14:sldId id="429"/>
            <p14:sldId id="421"/>
            <p14:sldId id="474"/>
            <p14:sldId id="417"/>
            <p14:sldId id="425"/>
            <p14:sldId id="424"/>
            <p14:sldId id="369"/>
            <p14:sldId id="475"/>
            <p14:sldId id="463"/>
            <p14:sldId id="471"/>
            <p14:sldId id="476"/>
            <p14:sldId id="435"/>
            <p14:sldId id="432"/>
            <p14:sldId id="478"/>
            <p14:sldId id="479"/>
            <p14:sldId id="480"/>
            <p14:sldId id="481"/>
            <p14:sldId id="482"/>
            <p14:sldId id="484"/>
            <p14:sldId id="380"/>
            <p14:sldId id="485"/>
            <p14:sldId id="486"/>
            <p14:sldId id="382"/>
            <p14:sldId id="384"/>
            <p14:sldId id="381"/>
            <p14:sldId id="491"/>
            <p14:sldId id="459"/>
            <p14:sldId id="477"/>
            <p14:sldId id="487"/>
            <p14:sldId id="385"/>
            <p14:sldId id="458"/>
            <p14:sldId id="489"/>
            <p14:sldId id="488"/>
            <p14:sldId id="497"/>
            <p14:sldId id="315"/>
            <p14:sldId id="490"/>
            <p14:sldId id="495"/>
            <p14:sldId id="494"/>
            <p14:sldId id="493"/>
            <p14:sldId id="386"/>
            <p14:sldId id="387"/>
            <p14:sldId id="496"/>
            <p14:sldId id="492"/>
            <p14:sldId id="460"/>
            <p14:sldId id="498"/>
            <p14:sldId id="501"/>
            <p14:sldId id="389"/>
            <p14:sldId id="517"/>
            <p14:sldId id="392"/>
            <p14:sldId id="511"/>
            <p14:sldId id="512"/>
            <p14:sldId id="508"/>
            <p14:sldId id="390"/>
            <p14:sldId id="507"/>
            <p14:sldId id="509"/>
            <p14:sldId id="510"/>
            <p14:sldId id="499"/>
            <p14:sldId id="500"/>
            <p14:sldId id="513"/>
            <p14:sldId id="514"/>
            <p14:sldId id="527"/>
            <p14:sldId id="394"/>
            <p14:sldId id="519"/>
            <p14:sldId id="524"/>
            <p14:sldId id="523"/>
            <p14:sldId id="395"/>
            <p14:sldId id="525"/>
            <p14:sldId id="396"/>
            <p14:sldId id="515"/>
            <p14:sldId id="516"/>
            <p14:sldId id="526"/>
            <p14:sldId id="533"/>
            <p14:sldId id="530"/>
            <p14:sldId id="356"/>
            <p14:sldId id="529"/>
            <p14:sldId id="528"/>
            <p14:sldId id="537"/>
            <p14:sldId id="292"/>
            <p14:sldId id="535"/>
            <p14:sldId id="357"/>
            <p14:sldId id="534"/>
            <p14:sldId id="532"/>
            <p14:sldId id="544"/>
            <p14:sldId id="542"/>
            <p14:sldId id="291"/>
            <p14:sldId id="405"/>
            <p14:sldId id="549"/>
            <p14:sldId id="539"/>
            <p14:sldId id="550"/>
            <p14:sldId id="551"/>
            <p14:sldId id="552"/>
            <p14:sldId id="553"/>
            <p14:sldId id="540"/>
            <p14:sldId id="554"/>
            <p14:sldId id="546"/>
            <p14:sldId id="547"/>
            <p14:sldId id="555"/>
            <p14:sldId id="548"/>
            <p14:sldId id="545"/>
            <p14:sldId id="536"/>
            <p14:sldId id="543"/>
            <p14:sldId id="404"/>
            <p14:sldId id="538"/>
            <p14:sldId id="556"/>
            <p14:sldId id="318"/>
          </p14:sldIdLst>
        </p14:section>
        <p14:section name="Ending Slide" id="{8FDD70B0-EA67-413D-ABF1-DF626244E3E5}">
          <p14:sldIdLst>
            <p14:sldId id="452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5E8"/>
    <a:srgbClr val="2CB779"/>
    <a:srgbClr val="C0BB00"/>
    <a:srgbClr val="EBE600"/>
    <a:srgbClr val="FFFFB3"/>
    <a:srgbClr val="FFFF7D"/>
    <a:srgbClr val="FFFFE5"/>
    <a:srgbClr val="FFFFCD"/>
    <a:srgbClr val="FFFF9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0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234176-D3CA-4CA3-9EEC-BB82EB7E0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ADABA-EAF4-40CF-B0EE-F516446AD7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E217EB95-0693-4FF8-AF66-11D6E2F2B052}" type="datetimeFigureOut">
              <a:rPr lang="en-ID" smtClean="0"/>
              <a:t>08/05/2024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8FC86-5275-4357-B27A-36FDED12AA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BED6B-3F68-47DA-8904-848B1385C5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45B3D77C-834D-48EF-94BC-EF3F3DC9FC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398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DF346825-4E2F-6044-9013-382D836667E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4856CAAB-FA5D-7141-BEE1-EDBF172E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6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6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5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3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8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6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02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9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B1027-C931-765B-0A37-7D50C6A79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6591A-1836-DDBE-A4E3-7BEAF8F06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0A19B6-52D9-94A7-6EAE-E63CB29E3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0C590-2498-C762-8B9D-DE096357C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4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37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1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9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5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C1426-7CE8-4ADA-2D12-C996E6DE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FABBB-0DAE-A1ED-0202-0097E5A24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B45C8-BF4B-2819-F604-ADCD8926C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0EC9E-9AD6-6A9B-E0D2-BFD09458B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83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79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A9D8A-0638-B417-EE7F-66E4A5514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1007C-5D3D-8E7D-4F9E-6F06D958B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66364E-3885-010C-20BB-B898FC7BC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2711C-700F-53B3-2192-BF566A82F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8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49857-473F-9EB5-8701-3C8183546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D8A6B-7E64-9B07-25A7-B87DB0975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2FFBA-FADB-A4BC-BBD9-E9DE63971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F829C-5EEE-ABE9-9E21-C37040E1B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BF25-3941-A91B-DE85-EBD789BB6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BD955-300A-D106-AC13-0417F8286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F4664-F206-9DC2-A609-61DCB1125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2B49A-5CFA-B980-CA21-42617A93B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2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8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F7472-D83D-1705-A544-C34FBE49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FD4F94-91D4-122E-E1D2-80355A053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E254C8-0235-15B8-AE44-A2F1AC210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BC5B2-FBB4-2DFE-6397-FA8F8D093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0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B4AF8-88D4-5437-A5E6-32D7A931E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1D7E8-14A0-92ED-62B5-0BF0E3048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8162B-DBAE-F104-AE97-43688585F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F0EB-9BD9-A103-441D-B7ABE0574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11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5F8B7-04BD-862E-E13C-A5C172C74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DB404-12B0-D556-1FA9-85989B0AF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8F43E-67BB-8319-9DEC-65C992C92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771F3-AC36-8B31-AE12-C3004B0BB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78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24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E16FF-F4A6-95B9-4973-48C5832E2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3F7E6-56F6-0F5F-BCF6-F1CC71548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1F718-2FBD-8A03-5B8B-BB7B05ECE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1CF21-732A-5522-9086-14D43AAC8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83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37A2-6C90-DC9D-7DC5-EEC2B8ACA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561B8-FDCF-632F-2439-D2C8CA481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CA69F-253D-0FA6-EBB7-F1B3D38AF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9BB06-A65D-CCB2-41D1-11AC83F01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1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3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6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8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86E0B-1919-4987-ABC0-C24EB13C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E79742-182A-9F1C-241A-5180D41FF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2DA85B-5BD8-4064-0DE6-DF0AAFDD9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C383D-B5CC-86BE-79F7-E9B027743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9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70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A06FC-4749-8E24-1442-38497AC4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BA4DE-5885-EAB4-C3CE-6AD09F851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3DD08-9BD6-11C4-A993-2F463D9A9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6CD9F-F0D7-7962-3D40-2B88B448E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20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3EA2-CE87-A7CF-E503-9E07D2548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67DEC-80D7-4FA9-D7B3-D9F5D5FC5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85F08-2A15-ABF9-CF80-9912DA75B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7F93A-9FEA-769F-2F4D-52AA2F46A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82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7D7CC-0F2E-5B1A-BAEB-457F8005E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B29C8-3ADF-E1C7-3ED7-80CA18F8A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E27CB-AC69-77A8-8B15-0CF49CF96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5EF35-020A-0B0F-367F-A6FC21F1A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78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27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B6025-A6AA-873E-EB31-D3E80365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A0B53C-6E28-FDC4-BF70-BFDECEC22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858F3-325B-5C30-1D5D-38F106809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8EACF-20E5-C8BC-C80A-D9753E5CC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62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31062-89F6-6B65-08FB-A9A20C6C3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FA6D2E-5D76-9BA5-6382-6D653E6B1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EFB3BE-4C85-79D5-A4A5-169E59D12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69D8D-83F8-6190-5C22-ED17B7B26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1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09D5C-5112-3D1F-BB1C-E69391D2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0388D-77A6-08CC-F743-102C354A7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E051C-30A1-D7EA-8637-1FADCF985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E016-196D-3D01-4512-1A46A8062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04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96458-44CA-E863-45BE-542C92097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B13A0-536A-24A2-7C22-14A811104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723BB-2A3B-99AA-C7F1-B610E22F7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80C41-550A-380D-1C28-4FB540B5A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69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41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111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70E93-5DB4-CF72-FE97-6E87A248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31C8F-01C6-09D8-112E-278E590B4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8258D-0372-F815-F37F-7751A763A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F1CD2-64B5-5C96-91B8-90D570876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31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7C5C3-AE8A-81F5-FC7C-F529EEA01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C6805-2A0E-66E1-DF23-1E7BAA675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40C7D-4085-8097-11FA-6D3F1F6F7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40AE-3B57-924E-1236-7B32BF804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371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11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810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864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60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44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86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9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70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183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56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3BEAD-BE02-87A7-64BD-D7F8BF8FF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544FA-80A0-CF29-6CF9-84448A7F0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1ECF8-71D7-1F7A-F09E-77DD31140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E41FD-2A53-FDC3-7DD5-D3229782B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25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991A2-9A10-4511-A9A7-689A7D89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5417B-8FD3-EE5F-E5AD-F4887FB47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D87A8-A1E7-FDED-E1B6-DED7E0F7F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2F537-E35C-746C-BE29-048E8B905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63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76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13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B6025-A6AA-873E-EB31-D3E80365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A0B53C-6E28-FDC4-BF70-BFDECEC22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858F3-325B-5C30-1D5D-38F106809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8EACF-20E5-C8BC-C80A-D9753E5CC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19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05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52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83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991A2-9A10-4511-A9A7-689A7D89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5417B-8FD3-EE5F-E5AD-F4887FB47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D87A8-A1E7-FDED-E1B6-DED7E0F7F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2F537-E35C-746C-BE29-048E8B905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21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913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40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40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435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34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268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80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755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4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583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9763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97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262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32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345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686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43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56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2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6268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331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6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6CAAB-FA5D-7141-BEE1-EDBF172E1DB3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47000">
              <a:srgbClr val="002060"/>
            </a:gs>
            <a:gs pos="100000">
              <a:schemeClr val="accent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1781D19-7F4B-7A47-9EED-B48C11A6ECC7}"/>
              </a:ext>
            </a:extLst>
          </p:cNvPr>
          <p:cNvGrpSpPr/>
          <p:nvPr userDrawn="1"/>
        </p:nvGrpSpPr>
        <p:grpSpPr>
          <a:xfrm>
            <a:off x="4774132" y="308009"/>
            <a:ext cx="8593926" cy="7044372"/>
            <a:chOff x="6080897" y="1618837"/>
            <a:chExt cx="6509719" cy="54028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B02942-9EB4-1040-97E6-1BFF51A4133D}"/>
                </a:ext>
              </a:extLst>
            </p:cNvPr>
            <p:cNvSpPr/>
            <p:nvPr userDrawn="1"/>
          </p:nvSpPr>
          <p:spPr>
            <a:xfrm>
              <a:off x="6080897" y="1618837"/>
              <a:ext cx="4084153" cy="4084153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5B05C8-E87D-DE4B-8713-0DB8E2504CD2}"/>
                </a:ext>
              </a:extLst>
            </p:cNvPr>
            <p:cNvSpPr/>
            <p:nvPr userDrawn="1"/>
          </p:nvSpPr>
          <p:spPr>
            <a:xfrm>
              <a:off x="8506463" y="2937499"/>
              <a:ext cx="4084153" cy="4084153"/>
            </a:xfrm>
            <a:prstGeom prst="ellipse">
              <a:avLst/>
            </a:prstGeom>
            <a:solidFill>
              <a:schemeClr val="tx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5E859A-18B7-ED46-A022-D8A1427DF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64059"/>
            <a:ext cx="3271787" cy="8179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93DDD1-57B4-F840-A183-0314D92C127F}"/>
              </a:ext>
            </a:extLst>
          </p:cNvPr>
          <p:cNvSpPr/>
          <p:nvPr userDrawn="1"/>
        </p:nvSpPr>
        <p:spPr>
          <a:xfrm>
            <a:off x="0" y="6029300"/>
            <a:ext cx="6918937" cy="828700"/>
          </a:xfrm>
          <a:prstGeom prst="rect">
            <a:avLst/>
          </a:prstGeom>
          <a:solidFill>
            <a:srgbClr val="37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aphic 244">
            <a:extLst>
              <a:ext uri="{FF2B5EF4-FFF2-40B4-BE49-F238E27FC236}">
                <a16:creationId xmlns:a16="http://schemas.microsoft.com/office/drawing/2014/main" id="{B3C6E19B-C8AB-5548-B702-F161D2B8AD71}"/>
              </a:ext>
            </a:extLst>
          </p:cNvPr>
          <p:cNvGrpSpPr/>
          <p:nvPr userDrawn="1"/>
        </p:nvGrpSpPr>
        <p:grpSpPr>
          <a:xfrm>
            <a:off x="7288192" y="6318708"/>
            <a:ext cx="360147" cy="359936"/>
            <a:chOff x="2334227" y="5765583"/>
            <a:chExt cx="360147" cy="359936"/>
          </a:xfrm>
          <a:solidFill>
            <a:schemeClr val="bg1"/>
          </a:solidFill>
        </p:grpSpPr>
        <p:sp>
          <p:nvSpPr>
            <p:cNvPr id="16" name="Freeform: Shape 505">
              <a:extLst>
                <a:ext uri="{FF2B5EF4-FFF2-40B4-BE49-F238E27FC236}">
                  <a16:creationId xmlns:a16="http://schemas.microsoft.com/office/drawing/2014/main" id="{988F49E9-A392-0A41-950F-C584F1DFC4F5}"/>
                </a:ext>
              </a:extLst>
            </p:cNvPr>
            <p:cNvSpPr/>
            <p:nvPr/>
          </p:nvSpPr>
          <p:spPr>
            <a:xfrm>
              <a:off x="2464844" y="5765583"/>
              <a:ext cx="229530" cy="263765"/>
            </a:xfrm>
            <a:custGeom>
              <a:avLst/>
              <a:gdLst>
                <a:gd name="connsiteX0" fmla="*/ 216524 w 229530"/>
                <a:gd name="connsiteY0" fmla="*/ 60739 h 263765"/>
                <a:gd name="connsiteX1" fmla="*/ 169282 w 229530"/>
                <a:gd name="connsiteY1" fmla="*/ 12935 h 263765"/>
                <a:gd name="connsiteX2" fmla="*/ 137226 w 229530"/>
                <a:gd name="connsiteY2" fmla="*/ 0 h 263765"/>
                <a:gd name="connsiteX3" fmla="*/ 105731 w 229530"/>
                <a:gd name="connsiteY3" fmla="*/ 12935 h 263765"/>
                <a:gd name="connsiteX4" fmla="*/ 56240 w 229530"/>
                <a:gd name="connsiteY4" fmla="*/ 62426 h 263765"/>
                <a:gd name="connsiteX5" fmla="*/ 88297 w 229530"/>
                <a:gd name="connsiteY5" fmla="*/ 94483 h 263765"/>
                <a:gd name="connsiteX6" fmla="*/ 137226 w 229530"/>
                <a:gd name="connsiteY6" fmla="*/ 44992 h 263765"/>
                <a:gd name="connsiteX7" fmla="*/ 184467 w 229530"/>
                <a:gd name="connsiteY7" fmla="*/ 92234 h 263765"/>
                <a:gd name="connsiteX8" fmla="*/ 58490 w 229530"/>
                <a:gd name="connsiteY8" fmla="*/ 218774 h 263765"/>
                <a:gd name="connsiteX9" fmla="*/ 32057 w 229530"/>
                <a:gd name="connsiteY9" fmla="*/ 192341 h 263765"/>
                <a:gd name="connsiteX10" fmla="*/ 0 w 229530"/>
                <a:gd name="connsiteY10" fmla="*/ 224398 h 263765"/>
                <a:gd name="connsiteX11" fmla="*/ 26433 w 229530"/>
                <a:gd name="connsiteY11" fmla="*/ 250830 h 263765"/>
                <a:gd name="connsiteX12" fmla="*/ 57927 w 229530"/>
                <a:gd name="connsiteY12" fmla="*/ 263766 h 263765"/>
                <a:gd name="connsiteX13" fmla="*/ 89422 w 229530"/>
                <a:gd name="connsiteY13" fmla="*/ 250830 h 263765"/>
                <a:gd name="connsiteX14" fmla="*/ 215962 w 229530"/>
                <a:gd name="connsiteY14" fmla="*/ 124290 h 263765"/>
                <a:gd name="connsiteX15" fmla="*/ 216524 w 229530"/>
                <a:gd name="connsiteY15" fmla="*/ 60739 h 26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530" h="263765">
                  <a:moveTo>
                    <a:pt x="216524" y="60739"/>
                  </a:moveTo>
                  <a:lnTo>
                    <a:pt x="169282" y="12935"/>
                  </a:lnTo>
                  <a:cubicBezTo>
                    <a:pt x="160284" y="4499"/>
                    <a:pt x="149036" y="0"/>
                    <a:pt x="137226" y="0"/>
                  </a:cubicBezTo>
                  <a:cubicBezTo>
                    <a:pt x="125415" y="0"/>
                    <a:pt x="114167" y="4499"/>
                    <a:pt x="105731" y="12935"/>
                  </a:cubicBezTo>
                  <a:lnTo>
                    <a:pt x="56240" y="62426"/>
                  </a:lnTo>
                  <a:lnTo>
                    <a:pt x="88297" y="94483"/>
                  </a:lnTo>
                  <a:lnTo>
                    <a:pt x="137226" y="44992"/>
                  </a:lnTo>
                  <a:lnTo>
                    <a:pt x="184467" y="92234"/>
                  </a:lnTo>
                  <a:lnTo>
                    <a:pt x="58490" y="218774"/>
                  </a:lnTo>
                  <a:lnTo>
                    <a:pt x="32057" y="192341"/>
                  </a:lnTo>
                  <a:lnTo>
                    <a:pt x="0" y="224398"/>
                  </a:lnTo>
                  <a:lnTo>
                    <a:pt x="26433" y="250830"/>
                  </a:lnTo>
                  <a:cubicBezTo>
                    <a:pt x="34869" y="259266"/>
                    <a:pt x="46117" y="263766"/>
                    <a:pt x="57927" y="263766"/>
                  </a:cubicBezTo>
                  <a:cubicBezTo>
                    <a:pt x="69738" y="263766"/>
                    <a:pt x="80986" y="259266"/>
                    <a:pt x="89422" y="250830"/>
                  </a:cubicBezTo>
                  <a:lnTo>
                    <a:pt x="215962" y="124290"/>
                  </a:lnTo>
                  <a:cubicBezTo>
                    <a:pt x="233958" y="106856"/>
                    <a:pt x="233958" y="78174"/>
                    <a:pt x="216524" y="60739"/>
                  </a:cubicBez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06">
              <a:extLst>
                <a:ext uri="{FF2B5EF4-FFF2-40B4-BE49-F238E27FC236}">
                  <a16:creationId xmlns:a16="http://schemas.microsoft.com/office/drawing/2014/main" id="{8BDE4201-7CEF-6D4C-A808-3D10130CCFCA}"/>
                </a:ext>
              </a:extLst>
            </p:cNvPr>
            <p:cNvSpPr/>
            <p:nvPr/>
          </p:nvSpPr>
          <p:spPr>
            <a:xfrm>
              <a:off x="2334227" y="5866815"/>
              <a:ext cx="226225" cy="258704"/>
            </a:xfrm>
            <a:custGeom>
              <a:avLst/>
              <a:gdLst>
                <a:gd name="connsiteX0" fmla="*/ 92374 w 226225"/>
                <a:gd name="connsiteY0" fmla="*/ 213712 h 258704"/>
                <a:gd name="connsiteX1" fmla="*/ 45133 w 226225"/>
                <a:gd name="connsiteY1" fmla="*/ 166470 h 258704"/>
                <a:gd name="connsiteX2" fmla="*/ 167736 w 226225"/>
                <a:gd name="connsiteY2" fmla="*/ 44992 h 258704"/>
                <a:gd name="connsiteX3" fmla="*/ 194169 w 226225"/>
                <a:gd name="connsiteY3" fmla="*/ 71425 h 258704"/>
                <a:gd name="connsiteX4" fmla="*/ 226225 w 226225"/>
                <a:gd name="connsiteY4" fmla="*/ 39368 h 258704"/>
                <a:gd name="connsiteX5" fmla="*/ 199793 w 226225"/>
                <a:gd name="connsiteY5" fmla="*/ 12935 h 258704"/>
                <a:gd name="connsiteX6" fmla="*/ 167736 w 226225"/>
                <a:gd name="connsiteY6" fmla="*/ 0 h 258704"/>
                <a:gd name="connsiteX7" fmla="*/ 136241 w 226225"/>
                <a:gd name="connsiteY7" fmla="*/ 12935 h 258704"/>
                <a:gd name="connsiteX8" fmla="*/ 13076 w 226225"/>
                <a:gd name="connsiteY8" fmla="*/ 134414 h 258704"/>
                <a:gd name="connsiteX9" fmla="*/ 13076 w 226225"/>
                <a:gd name="connsiteY9" fmla="*/ 197965 h 258704"/>
                <a:gd name="connsiteX10" fmla="*/ 60317 w 226225"/>
                <a:gd name="connsiteY10" fmla="*/ 245769 h 258704"/>
                <a:gd name="connsiteX11" fmla="*/ 91812 w 226225"/>
                <a:gd name="connsiteY11" fmla="*/ 258704 h 258704"/>
                <a:gd name="connsiteX12" fmla="*/ 123306 w 226225"/>
                <a:gd name="connsiteY12" fmla="*/ 245769 h 258704"/>
                <a:gd name="connsiteX13" fmla="*/ 167736 w 226225"/>
                <a:gd name="connsiteY13" fmla="*/ 200777 h 258704"/>
                <a:gd name="connsiteX14" fmla="*/ 136804 w 226225"/>
                <a:gd name="connsiteY14" fmla="*/ 168720 h 258704"/>
                <a:gd name="connsiteX15" fmla="*/ 92374 w 226225"/>
                <a:gd name="connsiteY15" fmla="*/ 213712 h 25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225" h="258704">
                  <a:moveTo>
                    <a:pt x="92374" y="213712"/>
                  </a:moveTo>
                  <a:lnTo>
                    <a:pt x="45133" y="166470"/>
                  </a:lnTo>
                  <a:lnTo>
                    <a:pt x="167736" y="44992"/>
                  </a:lnTo>
                  <a:lnTo>
                    <a:pt x="194169" y="71425"/>
                  </a:lnTo>
                  <a:lnTo>
                    <a:pt x="226225" y="39368"/>
                  </a:lnTo>
                  <a:lnTo>
                    <a:pt x="199793" y="12935"/>
                  </a:lnTo>
                  <a:cubicBezTo>
                    <a:pt x="191357" y="4499"/>
                    <a:pt x="180109" y="0"/>
                    <a:pt x="167736" y="0"/>
                  </a:cubicBezTo>
                  <a:cubicBezTo>
                    <a:pt x="155363" y="0"/>
                    <a:pt x="144677" y="4499"/>
                    <a:pt x="136241" y="12935"/>
                  </a:cubicBezTo>
                  <a:lnTo>
                    <a:pt x="13076" y="134414"/>
                  </a:lnTo>
                  <a:cubicBezTo>
                    <a:pt x="-4359" y="151848"/>
                    <a:pt x="-4359" y="180530"/>
                    <a:pt x="13076" y="197965"/>
                  </a:cubicBezTo>
                  <a:lnTo>
                    <a:pt x="60317" y="245769"/>
                  </a:lnTo>
                  <a:cubicBezTo>
                    <a:pt x="68753" y="254205"/>
                    <a:pt x="80001" y="258704"/>
                    <a:pt x="91812" y="258704"/>
                  </a:cubicBezTo>
                  <a:cubicBezTo>
                    <a:pt x="103622" y="258704"/>
                    <a:pt x="114870" y="254205"/>
                    <a:pt x="123306" y="245769"/>
                  </a:cubicBezTo>
                  <a:lnTo>
                    <a:pt x="167736" y="200777"/>
                  </a:lnTo>
                  <a:lnTo>
                    <a:pt x="136804" y="168720"/>
                  </a:lnTo>
                  <a:lnTo>
                    <a:pt x="92374" y="213712"/>
                  </a:ln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1365836-8F95-484B-9B43-938B5A1251A0}"/>
              </a:ext>
            </a:extLst>
          </p:cNvPr>
          <p:cNvSpPr txBox="1"/>
          <p:nvPr userDrawn="1"/>
        </p:nvSpPr>
        <p:spPr>
          <a:xfrm>
            <a:off x="7778956" y="6318708"/>
            <a:ext cx="369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7C5E8"/>
                </a:solidFill>
              </a:rPr>
              <a:t>goandtellministries.org</a:t>
            </a:r>
            <a:endParaRPr lang="en-US" dirty="0">
              <a:solidFill>
                <a:srgbClr val="37C5E8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F87502-1ADF-554B-A0B5-19D41455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73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BC49-44E0-42F0-B68C-9CAB56DBF4C0}" type="slidenum">
              <a:rPr lang="en-ID" smtClean="0"/>
              <a:t>‹#›</a:t>
            </a:fld>
            <a:endParaRPr lang="en-ID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ABCF4A-BBAA-B849-9D20-D74A8E489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80" y="1037407"/>
            <a:ext cx="5248900" cy="44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543D4-37A4-1849-9300-182A4B67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37C5E8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10A89-1C5E-B34D-845F-A2145DAED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59" y="575876"/>
            <a:ext cx="1152291" cy="832210"/>
          </a:xfrm>
          <a:prstGeom prst="rect">
            <a:avLst/>
          </a:prstGeom>
        </p:spPr>
      </p:pic>
      <p:grpSp>
        <p:nvGrpSpPr>
          <p:cNvPr id="6" name="Graphic 244">
            <a:extLst>
              <a:ext uri="{FF2B5EF4-FFF2-40B4-BE49-F238E27FC236}">
                <a16:creationId xmlns:a16="http://schemas.microsoft.com/office/drawing/2014/main" id="{174F3A4F-6FDB-8D40-A69E-18D1E7DC0FEE}"/>
              </a:ext>
            </a:extLst>
          </p:cNvPr>
          <p:cNvGrpSpPr/>
          <p:nvPr userDrawn="1"/>
        </p:nvGrpSpPr>
        <p:grpSpPr>
          <a:xfrm>
            <a:off x="7288192" y="6318708"/>
            <a:ext cx="360147" cy="359936"/>
            <a:chOff x="2334227" y="5765583"/>
            <a:chExt cx="360147" cy="359936"/>
          </a:xfrm>
          <a:solidFill>
            <a:srgbClr val="37C5E8"/>
          </a:solidFill>
        </p:grpSpPr>
        <p:sp>
          <p:nvSpPr>
            <p:cNvPr id="7" name="Freeform: Shape 505">
              <a:extLst>
                <a:ext uri="{FF2B5EF4-FFF2-40B4-BE49-F238E27FC236}">
                  <a16:creationId xmlns:a16="http://schemas.microsoft.com/office/drawing/2014/main" id="{202AE553-5EBB-A64E-8B35-112A461319A5}"/>
                </a:ext>
              </a:extLst>
            </p:cNvPr>
            <p:cNvSpPr/>
            <p:nvPr/>
          </p:nvSpPr>
          <p:spPr>
            <a:xfrm>
              <a:off x="2464844" y="5765583"/>
              <a:ext cx="229530" cy="263765"/>
            </a:xfrm>
            <a:custGeom>
              <a:avLst/>
              <a:gdLst>
                <a:gd name="connsiteX0" fmla="*/ 216524 w 229530"/>
                <a:gd name="connsiteY0" fmla="*/ 60739 h 263765"/>
                <a:gd name="connsiteX1" fmla="*/ 169282 w 229530"/>
                <a:gd name="connsiteY1" fmla="*/ 12935 h 263765"/>
                <a:gd name="connsiteX2" fmla="*/ 137226 w 229530"/>
                <a:gd name="connsiteY2" fmla="*/ 0 h 263765"/>
                <a:gd name="connsiteX3" fmla="*/ 105731 w 229530"/>
                <a:gd name="connsiteY3" fmla="*/ 12935 h 263765"/>
                <a:gd name="connsiteX4" fmla="*/ 56240 w 229530"/>
                <a:gd name="connsiteY4" fmla="*/ 62426 h 263765"/>
                <a:gd name="connsiteX5" fmla="*/ 88297 w 229530"/>
                <a:gd name="connsiteY5" fmla="*/ 94483 h 263765"/>
                <a:gd name="connsiteX6" fmla="*/ 137226 w 229530"/>
                <a:gd name="connsiteY6" fmla="*/ 44992 h 263765"/>
                <a:gd name="connsiteX7" fmla="*/ 184467 w 229530"/>
                <a:gd name="connsiteY7" fmla="*/ 92234 h 263765"/>
                <a:gd name="connsiteX8" fmla="*/ 58490 w 229530"/>
                <a:gd name="connsiteY8" fmla="*/ 218774 h 263765"/>
                <a:gd name="connsiteX9" fmla="*/ 32057 w 229530"/>
                <a:gd name="connsiteY9" fmla="*/ 192341 h 263765"/>
                <a:gd name="connsiteX10" fmla="*/ 0 w 229530"/>
                <a:gd name="connsiteY10" fmla="*/ 224398 h 263765"/>
                <a:gd name="connsiteX11" fmla="*/ 26433 w 229530"/>
                <a:gd name="connsiteY11" fmla="*/ 250830 h 263765"/>
                <a:gd name="connsiteX12" fmla="*/ 57927 w 229530"/>
                <a:gd name="connsiteY12" fmla="*/ 263766 h 263765"/>
                <a:gd name="connsiteX13" fmla="*/ 89422 w 229530"/>
                <a:gd name="connsiteY13" fmla="*/ 250830 h 263765"/>
                <a:gd name="connsiteX14" fmla="*/ 215962 w 229530"/>
                <a:gd name="connsiteY14" fmla="*/ 124290 h 263765"/>
                <a:gd name="connsiteX15" fmla="*/ 216524 w 229530"/>
                <a:gd name="connsiteY15" fmla="*/ 60739 h 26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530" h="263765">
                  <a:moveTo>
                    <a:pt x="216524" y="60739"/>
                  </a:moveTo>
                  <a:lnTo>
                    <a:pt x="169282" y="12935"/>
                  </a:lnTo>
                  <a:cubicBezTo>
                    <a:pt x="160284" y="4499"/>
                    <a:pt x="149036" y="0"/>
                    <a:pt x="137226" y="0"/>
                  </a:cubicBezTo>
                  <a:cubicBezTo>
                    <a:pt x="125415" y="0"/>
                    <a:pt x="114167" y="4499"/>
                    <a:pt x="105731" y="12935"/>
                  </a:cubicBezTo>
                  <a:lnTo>
                    <a:pt x="56240" y="62426"/>
                  </a:lnTo>
                  <a:lnTo>
                    <a:pt x="88297" y="94483"/>
                  </a:lnTo>
                  <a:lnTo>
                    <a:pt x="137226" y="44992"/>
                  </a:lnTo>
                  <a:lnTo>
                    <a:pt x="184467" y="92234"/>
                  </a:lnTo>
                  <a:lnTo>
                    <a:pt x="58490" y="218774"/>
                  </a:lnTo>
                  <a:lnTo>
                    <a:pt x="32057" y="192341"/>
                  </a:lnTo>
                  <a:lnTo>
                    <a:pt x="0" y="224398"/>
                  </a:lnTo>
                  <a:lnTo>
                    <a:pt x="26433" y="250830"/>
                  </a:lnTo>
                  <a:cubicBezTo>
                    <a:pt x="34869" y="259266"/>
                    <a:pt x="46117" y="263766"/>
                    <a:pt x="57927" y="263766"/>
                  </a:cubicBezTo>
                  <a:cubicBezTo>
                    <a:pt x="69738" y="263766"/>
                    <a:pt x="80986" y="259266"/>
                    <a:pt x="89422" y="250830"/>
                  </a:cubicBezTo>
                  <a:lnTo>
                    <a:pt x="215962" y="124290"/>
                  </a:lnTo>
                  <a:cubicBezTo>
                    <a:pt x="233958" y="106856"/>
                    <a:pt x="233958" y="78174"/>
                    <a:pt x="216524" y="60739"/>
                  </a:cubicBez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06">
              <a:extLst>
                <a:ext uri="{FF2B5EF4-FFF2-40B4-BE49-F238E27FC236}">
                  <a16:creationId xmlns:a16="http://schemas.microsoft.com/office/drawing/2014/main" id="{2B7468CA-7B06-734D-A094-50E736811198}"/>
                </a:ext>
              </a:extLst>
            </p:cNvPr>
            <p:cNvSpPr/>
            <p:nvPr/>
          </p:nvSpPr>
          <p:spPr>
            <a:xfrm>
              <a:off x="2334227" y="5866815"/>
              <a:ext cx="226225" cy="258704"/>
            </a:xfrm>
            <a:custGeom>
              <a:avLst/>
              <a:gdLst>
                <a:gd name="connsiteX0" fmla="*/ 92374 w 226225"/>
                <a:gd name="connsiteY0" fmla="*/ 213712 h 258704"/>
                <a:gd name="connsiteX1" fmla="*/ 45133 w 226225"/>
                <a:gd name="connsiteY1" fmla="*/ 166470 h 258704"/>
                <a:gd name="connsiteX2" fmla="*/ 167736 w 226225"/>
                <a:gd name="connsiteY2" fmla="*/ 44992 h 258704"/>
                <a:gd name="connsiteX3" fmla="*/ 194169 w 226225"/>
                <a:gd name="connsiteY3" fmla="*/ 71425 h 258704"/>
                <a:gd name="connsiteX4" fmla="*/ 226225 w 226225"/>
                <a:gd name="connsiteY4" fmla="*/ 39368 h 258704"/>
                <a:gd name="connsiteX5" fmla="*/ 199793 w 226225"/>
                <a:gd name="connsiteY5" fmla="*/ 12935 h 258704"/>
                <a:gd name="connsiteX6" fmla="*/ 167736 w 226225"/>
                <a:gd name="connsiteY6" fmla="*/ 0 h 258704"/>
                <a:gd name="connsiteX7" fmla="*/ 136241 w 226225"/>
                <a:gd name="connsiteY7" fmla="*/ 12935 h 258704"/>
                <a:gd name="connsiteX8" fmla="*/ 13076 w 226225"/>
                <a:gd name="connsiteY8" fmla="*/ 134414 h 258704"/>
                <a:gd name="connsiteX9" fmla="*/ 13076 w 226225"/>
                <a:gd name="connsiteY9" fmla="*/ 197965 h 258704"/>
                <a:gd name="connsiteX10" fmla="*/ 60317 w 226225"/>
                <a:gd name="connsiteY10" fmla="*/ 245769 h 258704"/>
                <a:gd name="connsiteX11" fmla="*/ 91812 w 226225"/>
                <a:gd name="connsiteY11" fmla="*/ 258704 h 258704"/>
                <a:gd name="connsiteX12" fmla="*/ 123306 w 226225"/>
                <a:gd name="connsiteY12" fmla="*/ 245769 h 258704"/>
                <a:gd name="connsiteX13" fmla="*/ 167736 w 226225"/>
                <a:gd name="connsiteY13" fmla="*/ 200777 h 258704"/>
                <a:gd name="connsiteX14" fmla="*/ 136804 w 226225"/>
                <a:gd name="connsiteY14" fmla="*/ 168720 h 258704"/>
                <a:gd name="connsiteX15" fmla="*/ 92374 w 226225"/>
                <a:gd name="connsiteY15" fmla="*/ 213712 h 25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225" h="258704">
                  <a:moveTo>
                    <a:pt x="92374" y="213712"/>
                  </a:moveTo>
                  <a:lnTo>
                    <a:pt x="45133" y="166470"/>
                  </a:lnTo>
                  <a:lnTo>
                    <a:pt x="167736" y="44992"/>
                  </a:lnTo>
                  <a:lnTo>
                    <a:pt x="194169" y="71425"/>
                  </a:lnTo>
                  <a:lnTo>
                    <a:pt x="226225" y="39368"/>
                  </a:lnTo>
                  <a:lnTo>
                    <a:pt x="199793" y="12935"/>
                  </a:lnTo>
                  <a:cubicBezTo>
                    <a:pt x="191357" y="4499"/>
                    <a:pt x="180109" y="0"/>
                    <a:pt x="167736" y="0"/>
                  </a:cubicBezTo>
                  <a:cubicBezTo>
                    <a:pt x="155363" y="0"/>
                    <a:pt x="144677" y="4499"/>
                    <a:pt x="136241" y="12935"/>
                  </a:cubicBezTo>
                  <a:lnTo>
                    <a:pt x="13076" y="134414"/>
                  </a:lnTo>
                  <a:cubicBezTo>
                    <a:pt x="-4359" y="151848"/>
                    <a:pt x="-4359" y="180530"/>
                    <a:pt x="13076" y="197965"/>
                  </a:cubicBezTo>
                  <a:lnTo>
                    <a:pt x="60317" y="245769"/>
                  </a:lnTo>
                  <a:cubicBezTo>
                    <a:pt x="68753" y="254205"/>
                    <a:pt x="80001" y="258704"/>
                    <a:pt x="91812" y="258704"/>
                  </a:cubicBezTo>
                  <a:cubicBezTo>
                    <a:pt x="103622" y="258704"/>
                    <a:pt x="114870" y="254205"/>
                    <a:pt x="123306" y="245769"/>
                  </a:cubicBezTo>
                  <a:lnTo>
                    <a:pt x="167736" y="200777"/>
                  </a:lnTo>
                  <a:lnTo>
                    <a:pt x="136804" y="168720"/>
                  </a:lnTo>
                  <a:lnTo>
                    <a:pt x="92374" y="213712"/>
                  </a:ln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BD20BD-8933-3E42-8FB8-BE291349EB32}"/>
              </a:ext>
            </a:extLst>
          </p:cNvPr>
          <p:cNvSpPr txBox="1"/>
          <p:nvPr userDrawn="1"/>
        </p:nvSpPr>
        <p:spPr>
          <a:xfrm>
            <a:off x="7778956" y="6318708"/>
            <a:ext cx="369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7C5E8"/>
                </a:solidFill>
              </a:rPr>
              <a:t>goandtellministries.org</a:t>
            </a:r>
            <a:endParaRPr lang="en-US" dirty="0">
              <a:solidFill>
                <a:srgbClr val="37C5E8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533FF0-998B-DD4C-887D-2769AE08C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73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BC49-44E0-42F0-B68C-9CAB56DBF4C0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9AE2BD-8AF8-4246-8750-30CB3FF42FC0}"/>
              </a:ext>
            </a:extLst>
          </p:cNvPr>
          <p:cNvSpPr/>
          <p:nvPr userDrawn="1"/>
        </p:nvSpPr>
        <p:spPr>
          <a:xfrm>
            <a:off x="0" y="6029300"/>
            <a:ext cx="6918937" cy="828700"/>
          </a:xfrm>
          <a:prstGeom prst="rect">
            <a:avLst/>
          </a:prstGeom>
          <a:solidFill>
            <a:srgbClr val="37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EC14A0-65EE-CA42-A449-669D0A829B7D}"/>
              </a:ext>
            </a:extLst>
          </p:cNvPr>
          <p:cNvGrpSpPr/>
          <p:nvPr userDrawn="1"/>
        </p:nvGrpSpPr>
        <p:grpSpPr>
          <a:xfrm>
            <a:off x="6790961" y="1901439"/>
            <a:ext cx="6509719" cy="5402815"/>
            <a:chOff x="6080897" y="1618837"/>
            <a:chExt cx="6509719" cy="54028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89DD03-E2D7-3245-80D8-D79B1C319B83}"/>
                </a:ext>
              </a:extLst>
            </p:cNvPr>
            <p:cNvSpPr/>
            <p:nvPr userDrawn="1"/>
          </p:nvSpPr>
          <p:spPr>
            <a:xfrm>
              <a:off x="6080897" y="1618837"/>
              <a:ext cx="4084153" cy="4084153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EE93C3-2C83-DA4D-BD05-BD3888714475}"/>
                </a:ext>
              </a:extLst>
            </p:cNvPr>
            <p:cNvSpPr/>
            <p:nvPr userDrawn="1"/>
          </p:nvSpPr>
          <p:spPr>
            <a:xfrm>
              <a:off x="8506463" y="2937499"/>
              <a:ext cx="4084153" cy="4084153"/>
            </a:xfrm>
            <a:prstGeom prst="ellipse">
              <a:avLst/>
            </a:prstGeom>
            <a:solidFill>
              <a:schemeClr val="tx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712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543D4-37A4-1849-9300-182A4B67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37C5E8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10A89-1C5E-B34D-845F-A2145DAED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59" y="575876"/>
            <a:ext cx="1152291" cy="832210"/>
          </a:xfrm>
          <a:prstGeom prst="rect">
            <a:avLst/>
          </a:prstGeom>
        </p:spPr>
      </p:pic>
      <p:grpSp>
        <p:nvGrpSpPr>
          <p:cNvPr id="6" name="Graphic 244">
            <a:extLst>
              <a:ext uri="{FF2B5EF4-FFF2-40B4-BE49-F238E27FC236}">
                <a16:creationId xmlns:a16="http://schemas.microsoft.com/office/drawing/2014/main" id="{174F3A4F-6FDB-8D40-A69E-18D1E7DC0FEE}"/>
              </a:ext>
            </a:extLst>
          </p:cNvPr>
          <p:cNvGrpSpPr/>
          <p:nvPr userDrawn="1"/>
        </p:nvGrpSpPr>
        <p:grpSpPr>
          <a:xfrm>
            <a:off x="7288192" y="6318708"/>
            <a:ext cx="360147" cy="359936"/>
            <a:chOff x="2334227" y="5765583"/>
            <a:chExt cx="360147" cy="359936"/>
          </a:xfrm>
          <a:solidFill>
            <a:srgbClr val="37C5E8"/>
          </a:solidFill>
        </p:grpSpPr>
        <p:sp>
          <p:nvSpPr>
            <p:cNvPr id="7" name="Freeform: Shape 505">
              <a:extLst>
                <a:ext uri="{FF2B5EF4-FFF2-40B4-BE49-F238E27FC236}">
                  <a16:creationId xmlns:a16="http://schemas.microsoft.com/office/drawing/2014/main" id="{202AE553-5EBB-A64E-8B35-112A461319A5}"/>
                </a:ext>
              </a:extLst>
            </p:cNvPr>
            <p:cNvSpPr/>
            <p:nvPr/>
          </p:nvSpPr>
          <p:spPr>
            <a:xfrm>
              <a:off x="2464844" y="5765583"/>
              <a:ext cx="229530" cy="263765"/>
            </a:xfrm>
            <a:custGeom>
              <a:avLst/>
              <a:gdLst>
                <a:gd name="connsiteX0" fmla="*/ 216524 w 229530"/>
                <a:gd name="connsiteY0" fmla="*/ 60739 h 263765"/>
                <a:gd name="connsiteX1" fmla="*/ 169282 w 229530"/>
                <a:gd name="connsiteY1" fmla="*/ 12935 h 263765"/>
                <a:gd name="connsiteX2" fmla="*/ 137226 w 229530"/>
                <a:gd name="connsiteY2" fmla="*/ 0 h 263765"/>
                <a:gd name="connsiteX3" fmla="*/ 105731 w 229530"/>
                <a:gd name="connsiteY3" fmla="*/ 12935 h 263765"/>
                <a:gd name="connsiteX4" fmla="*/ 56240 w 229530"/>
                <a:gd name="connsiteY4" fmla="*/ 62426 h 263765"/>
                <a:gd name="connsiteX5" fmla="*/ 88297 w 229530"/>
                <a:gd name="connsiteY5" fmla="*/ 94483 h 263765"/>
                <a:gd name="connsiteX6" fmla="*/ 137226 w 229530"/>
                <a:gd name="connsiteY6" fmla="*/ 44992 h 263765"/>
                <a:gd name="connsiteX7" fmla="*/ 184467 w 229530"/>
                <a:gd name="connsiteY7" fmla="*/ 92234 h 263765"/>
                <a:gd name="connsiteX8" fmla="*/ 58490 w 229530"/>
                <a:gd name="connsiteY8" fmla="*/ 218774 h 263765"/>
                <a:gd name="connsiteX9" fmla="*/ 32057 w 229530"/>
                <a:gd name="connsiteY9" fmla="*/ 192341 h 263765"/>
                <a:gd name="connsiteX10" fmla="*/ 0 w 229530"/>
                <a:gd name="connsiteY10" fmla="*/ 224398 h 263765"/>
                <a:gd name="connsiteX11" fmla="*/ 26433 w 229530"/>
                <a:gd name="connsiteY11" fmla="*/ 250830 h 263765"/>
                <a:gd name="connsiteX12" fmla="*/ 57927 w 229530"/>
                <a:gd name="connsiteY12" fmla="*/ 263766 h 263765"/>
                <a:gd name="connsiteX13" fmla="*/ 89422 w 229530"/>
                <a:gd name="connsiteY13" fmla="*/ 250830 h 263765"/>
                <a:gd name="connsiteX14" fmla="*/ 215962 w 229530"/>
                <a:gd name="connsiteY14" fmla="*/ 124290 h 263765"/>
                <a:gd name="connsiteX15" fmla="*/ 216524 w 229530"/>
                <a:gd name="connsiteY15" fmla="*/ 60739 h 26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530" h="263765">
                  <a:moveTo>
                    <a:pt x="216524" y="60739"/>
                  </a:moveTo>
                  <a:lnTo>
                    <a:pt x="169282" y="12935"/>
                  </a:lnTo>
                  <a:cubicBezTo>
                    <a:pt x="160284" y="4499"/>
                    <a:pt x="149036" y="0"/>
                    <a:pt x="137226" y="0"/>
                  </a:cubicBezTo>
                  <a:cubicBezTo>
                    <a:pt x="125415" y="0"/>
                    <a:pt x="114167" y="4499"/>
                    <a:pt x="105731" y="12935"/>
                  </a:cubicBezTo>
                  <a:lnTo>
                    <a:pt x="56240" y="62426"/>
                  </a:lnTo>
                  <a:lnTo>
                    <a:pt x="88297" y="94483"/>
                  </a:lnTo>
                  <a:lnTo>
                    <a:pt x="137226" y="44992"/>
                  </a:lnTo>
                  <a:lnTo>
                    <a:pt x="184467" y="92234"/>
                  </a:lnTo>
                  <a:lnTo>
                    <a:pt x="58490" y="218774"/>
                  </a:lnTo>
                  <a:lnTo>
                    <a:pt x="32057" y="192341"/>
                  </a:lnTo>
                  <a:lnTo>
                    <a:pt x="0" y="224398"/>
                  </a:lnTo>
                  <a:lnTo>
                    <a:pt x="26433" y="250830"/>
                  </a:lnTo>
                  <a:cubicBezTo>
                    <a:pt x="34869" y="259266"/>
                    <a:pt x="46117" y="263766"/>
                    <a:pt x="57927" y="263766"/>
                  </a:cubicBezTo>
                  <a:cubicBezTo>
                    <a:pt x="69738" y="263766"/>
                    <a:pt x="80986" y="259266"/>
                    <a:pt x="89422" y="250830"/>
                  </a:cubicBezTo>
                  <a:lnTo>
                    <a:pt x="215962" y="124290"/>
                  </a:lnTo>
                  <a:cubicBezTo>
                    <a:pt x="233958" y="106856"/>
                    <a:pt x="233958" y="78174"/>
                    <a:pt x="216524" y="60739"/>
                  </a:cubicBez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06">
              <a:extLst>
                <a:ext uri="{FF2B5EF4-FFF2-40B4-BE49-F238E27FC236}">
                  <a16:creationId xmlns:a16="http://schemas.microsoft.com/office/drawing/2014/main" id="{2B7468CA-7B06-734D-A094-50E736811198}"/>
                </a:ext>
              </a:extLst>
            </p:cNvPr>
            <p:cNvSpPr/>
            <p:nvPr/>
          </p:nvSpPr>
          <p:spPr>
            <a:xfrm>
              <a:off x="2334227" y="5866815"/>
              <a:ext cx="226225" cy="258704"/>
            </a:xfrm>
            <a:custGeom>
              <a:avLst/>
              <a:gdLst>
                <a:gd name="connsiteX0" fmla="*/ 92374 w 226225"/>
                <a:gd name="connsiteY0" fmla="*/ 213712 h 258704"/>
                <a:gd name="connsiteX1" fmla="*/ 45133 w 226225"/>
                <a:gd name="connsiteY1" fmla="*/ 166470 h 258704"/>
                <a:gd name="connsiteX2" fmla="*/ 167736 w 226225"/>
                <a:gd name="connsiteY2" fmla="*/ 44992 h 258704"/>
                <a:gd name="connsiteX3" fmla="*/ 194169 w 226225"/>
                <a:gd name="connsiteY3" fmla="*/ 71425 h 258704"/>
                <a:gd name="connsiteX4" fmla="*/ 226225 w 226225"/>
                <a:gd name="connsiteY4" fmla="*/ 39368 h 258704"/>
                <a:gd name="connsiteX5" fmla="*/ 199793 w 226225"/>
                <a:gd name="connsiteY5" fmla="*/ 12935 h 258704"/>
                <a:gd name="connsiteX6" fmla="*/ 167736 w 226225"/>
                <a:gd name="connsiteY6" fmla="*/ 0 h 258704"/>
                <a:gd name="connsiteX7" fmla="*/ 136241 w 226225"/>
                <a:gd name="connsiteY7" fmla="*/ 12935 h 258704"/>
                <a:gd name="connsiteX8" fmla="*/ 13076 w 226225"/>
                <a:gd name="connsiteY8" fmla="*/ 134414 h 258704"/>
                <a:gd name="connsiteX9" fmla="*/ 13076 w 226225"/>
                <a:gd name="connsiteY9" fmla="*/ 197965 h 258704"/>
                <a:gd name="connsiteX10" fmla="*/ 60317 w 226225"/>
                <a:gd name="connsiteY10" fmla="*/ 245769 h 258704"/>
                <a:gd name="connsiteX11" fmla="*/ 91812 w 226225"/>
                <a:gd name="connsiteY11" fmla="*/ 258704 h 258704"/>
                <a:gd name="connsiteX12" fmla="*/ 123306 w 226225"/>
                <a:gd name="connsiteY12" fmla="*/ 245769 h 258704"/>
                <a:gd name="connsiteX13" fmla="*/ 167736 w 226225"/>
                <a:gd name="connsiteY13" fmla="*/ 200777 h 258704"/>
                <a:gd name="connsiteX14" fmla="*/ 136804 w 226225"/>
                <a:gd name="connsiteY14" fmla="*/ 168720 h 258704"/>
                <a:gd name="connsiteX15" fmla="*/ 92374 w 226225"/>
                <a:gd name="connsiteY15" fmla="*/ 213712 h 25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225" h="258704">
                  <a:moveTo>
                    <a:pt x="92374" y="213712"/>
                  </a:moveTo>
                  <a:lnTo>
                    <a:pt x="45133" y="166470"/>
                  </a:lnTo>
                  <a:lnTo>
                    <a:pt x="167736" y="44992"/>
                  </a:lnTo>
                  <a:lnTo>
                    <a:pt x="194169" y="71425"/>
                  </a:lnTo>
                  <a:lnTo>
                    <a:pt x="226225" y="39368"/>
                  </a:lnTo>
                  <a:lnTo>
                    <a:pt x="199793" y="12935"/>
                  </a:lnTo>
                  <a:cubicBezTo>
                    <a:pt x="191357" y="4499"/>
                    <a:pt x="180109" y="0"/>
                    <a:pt x="167736" y="0"/>
                  </a:cubicBezTo>
                  <a:cubicBezTo>
                    <a:pt x="155363" y="0"/>
                    <a:pt x="144677" y="4499"/>
                    <a:pt x="136241" y="12935"/>
                  </a:cubicBezTo>
                  <a:lnTo>
                    <a:pt x="13076" y="134414"/>
                  </a:lnTo>
                  <a:cubicBezTo>
                    <a:pt x="-4359" y="151848"/>
                    <a:pt x="-4359" y="180530"/>
                    <a:pt x="13076" y="197965"/>
                  </a:cubicBezTo>
                  <a:lnTo>
                    <a:pt x="60317" y="245769"/>
                  </a:lnTo>
                  <a:cubicBezTo>
                    <a:pt x="68753" y="254205"/>
                    <a:pt x="80001" y="258704"/>
                    <a:pt x="91812" y="258704"/>
                  </a:cubicBezTo>
                  <a:cubicBezTo>
                    <a:pt x="103622" y="258704"/>
                    <a:pt x="114870" y="254205"/>
                    <a:pt x="123306" y="245769"/>
                  </a:cubicBezTo>
                  <a:lnTo>
                    <a:pt x="167736" y="200777"/>
                  </a:lnTo>
                  <a:lnTo>
                    <a:pt x="136804" y="168720"/>
                  </a:lnTo>
                  <a:lnTo>
                    <a:pt x="92374" y="213712"/>
                  </a:ln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BD20BD-8933-3E42-8FB8-BE291349EB32}"/>
              </a:ext>
            </a:extLst>
          </p:cNvPr>
          <p:cNvSpPr txBox="1"/>
          <p:nvPr userDrawn="1"/>
        </p:nvSpPr>
        <p:spPr>
          <a:xfrm>
            <a:off x="7778956" y="6318708"/>
            <a:ext cx="369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7C5E8"/>
                </a:solidFill>
              </a:rPr>
              <a:t>goandtellministries.org</a:t>
            </a:r>
            <a:endParaRPr lang="en-US" dirty="0">
              <a:solidFill>
                <a:srgbClr val="37C5E8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533FF0-998B-DD4C-887D-2769AE08C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73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BC49-44E0-42F0-B68C-9CAB56DBF4C0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9AE2BD-8AF8-4246-8750-30CB3FF42FC0}"/>
              </a:ext>
            </a:extLst>
          </p:cNvPr>
          <p:cNvSpPr/>
          <p:nvPr userDrawn="1"/>
        </p:nvSpPr>
        <p:spPr>
          <a:xfrm>
            <a:off x="0" y="6029300"/>
            <a:ext cx="6918937" cy="828700"/>
          </a:xfrm>
          <a:prstGeom prst="rect">
            <a:avLst/>
          </a:prstGeom>
          <a:solidFill>
            <a:srgbClr val="37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E2AAB9-D83E-3841-B05A-5588E9A8D403}"/>
              </a:ext>
            </a:extLst>
          </p:cNvPr>
          <p:cNvSpPr/>
          <p:nvPr userDrawn="1"/>
        </p:nvSpPr>
        <p:spPr>
          <a:xfrm>
            <a:off x="822936" y="2099320"/>
            <a:ext cx="105308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Second level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Third level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Fourth level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Fifth level</a:t>
            </a:r>
            <a:endParaRPr lang="en-ID" sz="2000" dirty="0">
              <a:solidFill>
                <a:srgbClr val="002060"/>
              </a:solidFill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53F25-1F9B-3540-A5A7-274AFBF2B6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8936" y="2099320"/>
            <a:ext cx="5248963" cy="4758680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88255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BB2F2-6B30-4D61-8CB9-B4096F89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BD12-4C5B-4F45-8ADD-13423F057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69089-9801-4738-8550-A03C76C30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AB3A-01E9-455B-89C7-6742F1C2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BC49-44E0-42F0-B68C-9CAB56DBF4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96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7C5E8"/>
          </a:solidFill>
          <a:latin typeface="Helvetica Neue 55 Roman" panose="02000503000000020004" pitchFamily="2" charset="0"/>
          <a:ea typeface="Helvetica Neue 55 Roman" panose="02000503000000020004" pitchFamily="2" charset="0"/>
          <a:cs typeface="Helvetica Neue 55 Roman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Helvetica Neue 55 Roman" panose="02000503000000020004" pitchFamily="2" charset="0"/>
          <a:ea typeface="Helvetica Neue 55 Roman" panose="02000503000000020004" pitchFamily="2" charset="0"/>
          <a:cs typeface="Helvetica Neue 55 Roman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 Neue 55 Roman" panose="02000503000000020004" pitchFamily="2" charset="0"/>
          <a:ea typeface="Helvetica Neue 55 Roman" panose="02000503000000020004" pitchFamily="2" charset="0"/>
          <a:cs typeface="Helvetica Neue 55 Roman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 Neue 55 Roman" panose="02000503000000020004" pitchFamily="2" charset="0"/>
          <a:ea typeface="Helvetica Neue 55 Roman" panose="02000503000000020004" pitchFamily="2" charset="0"/>
          <a:cs typeface="Helvetica Neue 55 Roman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elvetica Neue 55 Roman" panose="02000503000000020004" pitchFamily="2" charset="0"/>
          <a:ea typeface="Helvetica Neue 55 Roman" panose="02000503000000020004" pitchFamily="2" charset="0"/>
          <a:cs typeface="Helvetica Neue 55 Roman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Helvetica Neue 55 Roman" panose="02000503000000020004" pitchFamily="2" charset="0"/>
          <a:ea typeface="Helvetica Neue 55 Roman" panose="02000503000000020004" pitchFamily="2" charset="0"/>
          <a:cs typeface="Helvetica Neue 55 Roman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f9af1fef60197df3JmltdHM9MTcwNDkzMTIwMCZpZ3VpZD0yZTgwMzU2YS1jNjdhLTZhZDUtMDNjMi0yNTM4YzcwNDZiYzgmaW5zaWQ9NTQ5Ng&amp;ptn=3&amp;ver=2&amp;hsh=3&amp;fclid=2e80356a-c67a-6ad5-03c2-2538c7046bc8&amp;psq=You+Tube+Four+Times+a+Week+in+the+Bible&amp;u=a1aHR0cHM6Ly93d3cueW91dHViZS5jb20vd2F0Y2g_dj13Tld2eGV4TXJpMA&amp;ntb=1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NWvxexMri0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142ACD-A783-4542-9001-3DBF49584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DBC4796-5E68-9741-875E-7B5C77EEC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158BA-0EA6-E44C-98EE-F4B91E8CEA76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FDFF382B-F643-8FCC-ACE8-84CEDF51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8D55A2-ED23-3ECC-0B0E-CEE189EBDC8E}"/>
              </a:ext>
            </a:extLst>
          </p:cNvPr>
          <p:cNvSpPr txBox="1"/>
          <p:nvPr/>
        </p:nvSpPr>
        <p:spPr>
          <a:xfrm>
            <a:off x="2500604" y="5728996"/>
            <a:ext cx="292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Lesson One</a:t>
            </a:r>
          </a:p>
        </p:txBody>
      </p:sp>
    </p:spTree>
    <p:extLst>
      <p:ext uri="{BB962C8B-B14F-4D97-AF65-F5344CB8AC3E}">
        <p14:creationId xmlns:p14="http://schemas.microsoft.com/office/powerpoint/2010/main" val="165488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2192000" cy="42828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Jesus said, </a:t>
            </a:r>
            <a:r>
              <a:rPr lang="en-US" sz="4000" i="1" dirty="0">
                <a:solidFill>
                  <a:schemeClr val="tx1"/>
                </a:solidFill>
              </a:rPr>
              <a:t>“If anyone would come after me, let him deny himself and take up his cross daily and </a:t>
            </a:r>
            <a:r>
              <a:rPr lang="en-US" sz="4000" i="1" u="sng" dirty="0">
                <a:solidFill>
                  <a:schemeClr val="tx1"/>
                </a:solidFill>
              </a:rPr>
              <a:t>follow me</a:t>
            </a:r>
            <a:r>
              <a:rPr lang="en-US" sz="4000" i="1" dirty="0">
                <a:solidFill>
                  <a:schemeClr val="tx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The Devoted Disciple		                     Luke 9:23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805210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2130725"/>
            <a:ext cx="10831285" cy="4046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Bible Study/John 13:1-17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200-203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Break up in groups of four and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do the bible study together.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100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40585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46B21-B3B7-A8EC-FD6D-3B8DDE45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3EA5-E929-F1D6-024E-71F89B38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Homework Assignment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0CAF2139-5228-B082-4591-AB1C490FC3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5" y="1921079"/>
            <a:ext cx="10831285" cy="42894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Bible Study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Declare the Gospel  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Matthew 27:45-56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204-212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5FF87-ED3A-66B7-885E-49998B26B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101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10954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102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870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103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5920B4AE-A657-73FA-66B1-A29D83E5C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2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24AF10-071E-44CD-4D65-733AFB80DF5A}"/>
              </a:ext>
            </a:extLst>
          </p:cNvPr>
          <p:cNvSpPr txBox="1"/>
          <p:nvPr/>
        </p:nvSpPr>
        <p:spPr>
          <a:xfrm>
            <a:off x="2323322" y="5423621"/>
            <a:ext cx="301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Lesson Eight</a:t>
            </a:r>
          </a:p>
        </p:txBody>
      </p:sp>
    </p:spTree>
    <p:extLst>
      <p:ext uri="{BB962C8B-B14F-4D97-AF65-F5344CB8AC3E}">
        <p14:creationId xmlns:p14="http://schemas.microsoft.com/office/powerpoint/2010/main" val="28891738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FC279-FBDC-26EA-8D8D-95253EEE4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E5ECB-4F2C-F295-3FEC-4C6CBF904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54D16-6836-7B81-AE4B-01B4B3C5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20881AD9-72DA-FC5A-2C6A-B5F0651823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E46A576D-C489-E15D-798A-D90E0D39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7D349-0E1C-5623-D643-B8F34220D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85732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2726421"/>
            <a:ext cx="6466457" cy="30284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Declare the Gospel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8/ Pages 204-212</a:t>
            </a: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62446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Tell Me Your Testimony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45578"/>
            <a:ext cx="12192000" cy="372566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Your Life Before You Came to Christ.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Your Conversion Experience.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 Your New Life in Christ.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106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3294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F.I.R.E Acrostic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01629"/>
            <a:ext cx="12192000" cy="4471331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F</a:t>
            </a:r>
            <a:r>
              <a:rPr lang="en-US" sz="4400" dirty="0">
                <a:solidFill>
                  <a:schemeClr val="tx1"/>
                </a:solidFill>
              </a:rPr>
              <a:t> stands for Family. Tell me about your family.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I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stands for Interest. What are your hobbies?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R</a:t>
            </a:r>
            <a:r>
              <a:rPr lang="en-US" sz="4400" dirty="0">
                <a:solidFill>
                  <a:schemeClr val="tx1"/>
                </a:solidFill>
              </a:rPr>
              <a:t> stands for Religious background. What is your religious or spiritual background?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E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stands for Explore. May I ask you a spiritual question?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107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710804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247658"/>
          </a:xfrm>
        </p:spPr>
        <p:txBody>
          <a:bodyPr/>
          <a:lstStyle/>
          <a:p>
            <a:pPr algn="ctr"/>
            <a:r>
              <a:rPr lang="en-US" u="sng" dirty="0"/>
              <a:t>L.A.W. Acrostic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40903"/>
            <a:ext cx="12021424" cy="4848836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L </a:t>
            </a:r>
            <a:r>
              <a:rPr lang="en-US" sz="4400" dirty="0">
                <a:solidFill>
                  <a:schemeClr val="tx1"/>
                </a:solidFill>
              </a:rPr>
              <a:t>stands for: Let’s look at God’s Law.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A </a:t>
            </a:r>
            <a:r>
              <a:rPr lang="en-US" sz="4400" dirty="0">
                <a:solidFill>
                  <a:schemeClr val="tx1"/>
                </a:solidFill>
              </a:rPr>
              <a:t>stands for: Are you innocent or guilty before God?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W</a:t>
            </a:r>
            <a:r>
              <a:rPr lang="en-US" sz="4400" dirty="0">
                <a:solidFill>
                  <a:schemeClr val="tx1"/>
                </a:solidFill>
              </a:rPr>
              <a:t> stands for: Where would you go heaven or hell?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108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365738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67461" y="4072045"/>
            <a:ext cx="4984813" cy="20572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blue and green card with a cross and text&#10;&#10;Description automatically generated">
            <a:extLst>
              <a:ext uri="{FF2B5EF4-FFF2-40B4-BE49-F238E27FC236}">
                <a16:creationId xmlns:a16="http://schemas.microsoft.com/office/drawing/2014/main" id="{01709A64-E2A3-BF09-DB5B-EA4B51BC7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05"/>
          <a:stretch/>
        </p:blipFill>
        <p:spPr>
          <a:xfrm>
            <a:off x="0" y="0"/>
            <a:ext cx="6005512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6908" y="6356350"/>
            <a:ext cx="11668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BC1AD-A021-821F-5FBC-7ED08C63C71F}"/>
              </a:ext>
            </a:extLst>
          </p:cNvPr>
          <p:cNvSpPr txBox="1"/>
          <p:nvPr/>
        </p:nvSpPr>
        <p:spPr>
          <a:xfrm flipH="1">
            <a:off x="6706578" y="2852257"/>
            <a:ext cx="4822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60B18-3879-5C05-F3A7-D0F820B1E14B}"/>
              </a:ext>
            </a:extLst>
          </p:cNvPr>
          <p:cNvSpPr txBox="1"/>
          <p:nvPr/>
        </p:nvSpPr>
        <p:spPr>
          <a:xfrm>
            <a:off x="7214531" y="2776756"/>
            <a:ext cx="398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50044-5266-790B-A383-D7B7F72D114C}"/>
              </a:ext>
            </a:extLst>
          </p:cNvPr>
          <p:cNvSpPr txBox="1"/>
          <p:nvPr/>
        </p:nvSpPr>
        <p:spPr>
          <a:xfrm>
            <a:off x="6434357" y="1208015"/>
            <a:ext cx="5280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u="sng" dirty="0"/>
              <a:t>The CROSS Graphic</a:t>
            </a:r>
          </a:p>
          <a:p>
            <a:pPr marL="742950" indent="-742950">
              <a:buAutoNum type="arabicPeriod"/>
            </a:pPr>
            <a:r>
              <a:rPr lang="en-US" sz="4800" dirty="0"/>
              <a:t>Repent</a:t>
            </a:r>
          </a:p>
          <a:p>
            <a:pPr marL="742950" indent="-742950">
              <a:buAutoNum type="arabicPeriod"/>
            </a:pPr>
            <a:r>
              <a:rPr lang="en-US" sz="4800" dirty="0"/>
              <a:t>Believe </a:t>
            </a:r>
          </a:p>
          <a:p>
            <a:pPr marL="742950" indent="-742950">
              <a:buAutoNum type="arabicPeriod"/>
            </a:pPr>
            <a:r>
              <a:rPr lang="en-US" sz="4800" dirty="0"/>
              <a:t>Gift</a:t>
            </a:r>
          </a:p>
          <a:p>
            <a:pPr marL="742950" indent="-742950">
              <a:buAutoNum type="arabicPeriod"/>
            </a:pPr>
            <a:r>
              <a:rPr lang="en-US" sz="4800" dirty="0"/>
              <a:t>Receive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6613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78634"/>
            <a:ext cx="12192000" cy="459832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baseline="30000" dirty="0">
                <a:solidFill>
                  <a:schemeClr val="tx1"/>
                </a:solidFill>
              </a:rPr>
              <a:t>37 </a:t>
            </a:r>
            <a:r>
              <a:rPr lang="en-US" sz="3600" dirty="0">
                <a:solidFill>
                  <a:schemeClr val="tx1"/>
                </a:solidFill>
              </a:rPr>
              <a:t> Jesus replied: </a:t>
            </a:r>
            <a:r>
              <a:rPr lang="en-US" sz="3600" i="1" dirty="0">
                <a:solidFill>
                  <a:schemeClr val="tx1"/>
                </a:solidFill>
              </a:rPr>
              <a:t>"</a:t>
            </a:r>
            <a:r>
              <a:rPr lang="en-US" sz="3600" i="1" u="sng" dirty="0">
                <a:solidFill>
                  <a:schemeClr val="tx1"/>
                </a:solidFill>
              </a:rPr>
              <a:t>Love the Lord </a:t>
            </a:r>
            <a:r>
              <a:rPr lang="en-US" sz="3600" i="1" dirty="0">
                <a:solidFill>
                  <a:schemeClr val="tx1"/>
                </a:solidFill>
              </a:rPr>
              <a:t>your God with all your heart and with all your soul and with all your mind.' </a:t>
            </a:r>
            <a:r>
              <a:rPr lang="en-US" sz="3600" i="1" baseline="30000" dirty="0">
                <a:solidFill>
                  <a:schemeClr val="tx1"/>
                </a:solidFill>
              </a:rPr>
              <a:t>38 </a:t>
            </a:r>
            <a:r>
              <a:rPr lang="en-US" sz="3600" i="1" dirty="0">
                <a:solidFill>
                  <a:schemeClr val="tx1"/>
                </a:solidFill>
              </a:rPr>
              <a:t> This is the first and greatest commandment. </a:t>
            </a:r>
            <a:r>
              <a:rPr lang="en-US" sz="3600" i="1" baseline="30000" dirty="0">
                <a:solidFill>
                  <a:schemeClr val="tx1"/>
                </a:solidFill>
              </a:rPr>
              <a:t>39 </a:t>
            </a:r>
            <a:r>
              <a:rPr lang="en-US" sz="3600" i="1" dirty="0">
                <a:solidFill>
                  <a:schemeClr val="tx1"/>
                </a:solidFill>
              </a:rPr>
              <a:t> And the second is like it: </a:t>
            </a:r>
            <a:r>
              <a:rPr lang="en-US" sz="3600" i="1" u="sng" dirty="0">
                <a:solidFill>
                  <a:schemeClr val="tx1"/>
                </a:solidFill>
              </a:rPr>
              <a:t>'Love your neighbor as yourself</a:t>
            </a:r>
            <a:r>
              <a:rPr lang="en-US" sz="3600" i="1" dirty="0">
                <a:solidFill>
                  <a:schemeClr val="tx1"/>
                </a:solidFill>
              </a:rPr>
              <a:t>.' </a:t>
            </a:r>
            <a:r>
              <a:rPr lang="en-US" sz="3600" i="1" baseline="30000" dirty="0">
                <a:solidFill>
                  <a:schemeClr val="tx1"/>
                </a:solidFill>
              </a:rPr>
              <a:t>40 </a:t>
            </a:r>
            <a:r>
              <a:rPr lang="en-US" sz="3600" i="1" dirty="0">
                <a:solidFill>
                  <a:schemeClr val="tx1"/>
                </a:solidFill>
              </a:rPr>
              <a:t> All the Law and the Prophets hang on these two commandments.”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The Disciple’s Daily Directive	             Matthew 22:37-40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19427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pic>
        <p:nvPicPr>
          <p:cNvPr id="6" name="Content Placeholder 5" descr="A close-up of a document">
            <a:extLst>
              <a:ext uri="{FF2B5EF4-FFF2-40B4-BE49-F238E27FC236}">
                <a16:creationId xmlns:a16="http://schemas.microsoft.com/office/drawing/2014/main" id="{76BCED09-079B-AF8C-2C7F-7E4B34E936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4" y="1493241"/>
            <a:ext cx="7667536" cy="46055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110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27156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381882"/>
          </a:xfrm>
        </p:spPr>
        <p:txBody>
          <a:bodyPr/>
          <a:lstStyle/>
          <a:p>
            <a:pPr algn="ctr"/>
            <a:r>
              <a:rPr lang="en-US" u="sng" dirty="0"/>
              <a:t>Disciples Making Disciples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44910"/>
            <a:ext cx="11353799" cy="44320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3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Evangelism Temperature Handout</a:t>
            </a:r>
          </a:p>
          <a:p>
            <a:pPr marL="0" indent="0" algn="ctr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break out into groups of four and share </a:t>
            </a:r>
          </a:p>
          <a:p>
            <a:pPr marL="0" indent="0" algn="ctr">
              <a:buNone/>
            </a:pPr>
            <a:r>
              <a:rPr lang="en-GB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we are on the Evangelism Temperature sheet.</a:t>
            </a:r>
            <a:endParaRPr lang="en-US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111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74348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E4F8B-E44B-D580-7C26-A956776B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1" y="799351"/>
            <a:ext cx="5613832" cy="58345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  <a:t>	</a:t>
            </a:r>
            <a:r>
              <a:rPr lang="en-US" sz="3600" u="sng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  <a:t>Where do you fish?</a:t>
            </a:r>
            <a:br>
              <a:rPr lang="en-US" sz="3600" u="sng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br>
              <a:rPr lang="en-US" sz="3600" u="sng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br>
              <a:rPr lang="en-US" sz="3200" u="sng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r>
              <a:rPr lang="en-US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Place:		People:	</a:t>
            </a:r>
            <a:br>
              <a:rPr lang="en-US" sz="3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1.			1.</a:t>
            </a:r>
            <a:b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2.			2.</a:t>
            </a:r>
            <a:b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3.			3.</a:t>
            </a:r>
            <a:b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4.			4.</a:t>
            </a:r>
            <a:b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5.			5.</a:t>
            </a:r>
            <a:br>
              <a:rPr lang="id-ID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3200" dirty="0">
              <a:solidFill>
                <a:schemeClr val="tx1"/>
              </a:solidFill>
              <a:latin typeface="Helvetica Neue 55 Roman" panose="02000503000000020004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5E30C-2B10-54F0-C256-EF85BE4F0629}"/>
              </a:ext>
            </a:extLst>
          </p:cNvPr>
          <p:cNvSpPr txBox="1"/>
          <p:nvPr/>
        </p:nvSpPr>
        <p:spPr>
          <a:xfrm>
            <a:off x="159341" y="2515268"/>
            <a:ext cx="5234491" cy="3794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38CAA-5453-6C87-4221-92E6960B3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Placeholder 7" descr="A fishing poles on a dock&#10;&#10;Description automatically generated">
            <a:extLst>
              <a:ext uri="{FF2B5EF4-FFF2-40B4-BE49-F238E27FC236}">
                <a16:creationId xmlns:a16="http://schemas.microsoft.com/office/drawing/2014/main" id="{C61E2DA5-E095-863A-32ED-FA8DF5E4B6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9243"/>
          <a:stretch>
            <a:fillRect/>
          </a:stretch>
        </p:blipFill>
        <p:spPr>
          <a:xfrm>
            <a:off x="6124575" y="1049338"/>
            <a:ext cx="5249863" cy="4759325"/>
          </a:xfrm>
        </p:spPr>
      </p:pic>
    </p:spTree>
    <p:extLst>
      <p:ext uri="{BB962C8B-B14F-4D97-AF65-F5344CB8AC3E}">
        <p14:creationId xmlns:p14="http://schemas.microsoft.com/office/powerpoint/2010/main" val="22465149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381882"/>
          </a:xfrm>
        </p:spPr>
        <p:txBody>
          <a:bodyPr/>
          <a:lstStyle/>
          <a:p>
            <a:pPr algn="ctr"/>
            <a:r>
              <a:rPr lang="en-US" u="sng" dirty="0"/>
              <a:t>Disciples Making Disciples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10686"/>
            <a:ext cx="12192000" cy="456627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Evangelism and Discipleship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 and Answer Time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113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87774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114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316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115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C8266885-5E46-6DC1-1D25-09D940EBE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226449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984DD-D768-25FB-952F-FA0DBDB7A894}"/>
              </a:ext>
            </a:extLst>
          </p:cNvPr>
          <p:cNvSpPr txBox="1"/>
          <p:nvPr/>
        </p:nvSpPr>
        <p:spPr>
          <a:xfrm>
            <a:off x="2304661" y="5626359"/>
            <a:ext cx="291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Lesson Nine</a:t>
            </a:r>
          </a:p>
        </p:txBody>
      </p:sp>
    </p:spTree>
    <p:extLst>
      <p:ext uri="{BB962C8B-B14F-4D97-AF65-F5344CB8AC3E}">
        <p14:creationId xmlns:p14="http://schemas.microsoft.com/office/powerpoint/2010/main" val="14431937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FC279-FBDC-26EA-8D8D-95253EEE4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E5ECB-4F2C-F295-3FEC-4C6CBF904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54D16-6836-7B81-AE4B-01B4B3C5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20881AD9-72DA-FC5A-2C6A-B5F0651823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E46A576D-C489-E15D-798A-D90E0D39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7D349-0E1C-5623-D643-B8F34220D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425991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854014"/>
            <a:ext cx="6065289" cy="57883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Accountability/</a:t>
            </a:r>
            <a:b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Life Questions</a:t>
            </a:r>
            <a:b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9/</a:t>
            </a:r>
            <a:b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Page 230-232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31114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Starter Questions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" y="1690688"/>
            <a:ext cx="11195179" cy="433055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</a:rPr>
              <a:t> How has God blessed you this week?</a:t>
            </a: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</a:rPr>
              <a:t>What problems consumed your thoughts this week? What went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118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7398873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Spiritual Life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" y="1915063"/>
            <a:ext cx="11195179" cy="42618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u="sng" dirty="0">
                <a:solidFill>
                  <a:schemeClr val="tx1"/>
                </a:solidFill>
              </a:rPr>
              <a:t>God’s Word</a:t>
            </a:r>
            <a:r>
              <a:rPr lang="en-US" sz="4400" dirty="0">
                <a:solidFill>
                  <a:schemeClr val="tx1"/>
                </a:solidFill>
              </a:rPr>
              <a:t>: Have you read it consistently? How many days? How long? What has God been teaching you? What verses are you memorizing?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119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420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2192000" cy="42828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chemeClr val="tx1"/>
                </a:solidFill>
              </a:rPr>
              <a:t>…those who keep the commandments of God and hold to the </a:t>
            </a:r>
            <a:r>
              <a:rPr lang="en-US" sz="4000" i="1" u="sng" dirty="0">
                <a:solidFill>
                  <a:schemeClr val="tx1"/>
                </a:solidFill>
              </a:rPr>
              <a:t>testimony</a:t>
            </a:r>
            <a:r>
              <a:rPr lang="en-US" sz="4000" i="1" dirty="0">
                <a:solidFill>
                  <a:schemeClr val="tx1"/>
                </a:solidFill>
              </a:rPr>
              <a:t> of Jesus.</a:t>
            </a:r>
          </a:p>
          <a:p>
            <a:pPr marL="0" indent="0">
              <a:buNone/>
            </a:pPr>
            <a:endParaRPr lang="en-US" sz="4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The Disciple’s Declaration	     Revelation 12:17b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729186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Spiritual Life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" y="1785667"/>
            <a:ext cx="11195179" cy="43912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u="sng" dirty="0">
                <a:solidFill>
                  <a:schemeClr val="tx1"/>
                </a:solidFill>
              </a:rPr>
              <a:t>Prayer</a:t>
            </a:r>
            <a:r>
              <a:rPr lang="en-US" sz="4400" dirty="0">
                <a:solidFill>
                  <a:schemeClr val="tx1"/>
                </a:solidFill>
              </a:rPr>
              <a:t>: Describe your prayers for yourself, others, praise, worship, confession, and requests. How is your relationship with Jesus growing?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85432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Spiritual Life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" y="1785667"/>
            <a:ext cx="11195179" cy="43912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u="sng" dirty="0">
                <a:solidFill>
                  <a:schemeClr val="tx1"/>
                </a:solidFill>
              </a:rPr>
              <a:t>Temptation</a:t>
            </a:r>
            <a:r>
              <a:rPr lang="en-US" sz="4400" dirty="0">
                <a:solidFill>
                  <a:schemeClr val="tx1"/>
                </a:solidFill>
              </a:rPr>
              <a:t>: How were you tempted this week? How did you respond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600196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Spiritual Life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" y="1785667"/>
            <a:ext cx="11195179" cy="43912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u="sng" dirty="0">
                <a:solidFill>
                  <a:schemeClr val="tx1"/>
                </a:solidFill>
              </a:rPr>
              <a:t>Confession</a:t>
            </a:r>
            <a:r>
              <a:rPr lang="en-US" sz="4400" dirty="0">
                <a:solidFill>
                  <a:schemeClr val="tx1"/>
                </a:solidFill>
              </a:rPr>
              <a:t>: Do you have any unconfessed sin in your life?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508453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Spiritual Life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" y="1785667"/>
            <a:ext cx="11195179" cy="43912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u="sng" dirty="0">
                <a:solidFill>
                  <a:schemeClr val="tx1"/>
                </a:solidFill>
              </a:rPr>
              <a:t>Church</a:t>
            </a:r>
            <a:r>
              <a:rPr lang="en-US" sz="4400" dirty="0">
                <a:solidFill>
                  <a:schemeClr val="tx1"/>
                </a:solidFill>
              </a:rPr>
              <a:t>: Did you worship in church this week? Was your faith in Jesus strengthened? Was he honored?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306474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Spiritual Life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" y="1785667"/>
            <a:ext cx="11195179" cy="43912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u="sng" dirty="0">
                <a:solidFill>
                  <a:schemeClr val="tx1"/>
                </a:solidFill>
              </a:rPr>
              <a:t>Witness</a:t>
            </a:r>
            <a:r>
              <a:rPr lang="en-US" sz="4400" dirty="0">
                <a:solidFill>
                  <a:schemeClr val="tx1"/>
                </a:solidFill>
              </a:rPr>
              <a:t>: Whose salvation are you praying for? Have you shared the gospel this week in word and deed?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161183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Life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144" y="1690688"/>
            <a:ext cx="11660756" cy="4287417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chemeClr val="tx1"/>
                </a:solidFill>
              </a:rPr>
              <a:t>Spouse/Dating</a:t>
            </a:r>
            <a:r>
              <a:rPr lang="en-US" sz="4000" dirty="0">
                <a:solidFill>
                  <a:schemeClr val="tx1"/>
                </a:solidFill>
              </a:rPr>
              <a:t>: How is it going with your spouse/boyfriend/girlfriend? Are you praying together?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b="1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i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chemeClr val="tx1"/>
                </a:solidFill>
              </a:rPr>
              <a:t>Children</a:t>
            </a:r>
            <a:r>
              <a:rPr lang="en-US" sz="4000" dirty="0">
                <a:solidFill>
                  <a:schemeClr val="tx1"/>
                </a:solidFill>
              </a:rPr>
              <a:t>: How are your children? Are you praying together?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76823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Life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144" y="1690687"/>
            <a:ext cx="11660756" cy="4166649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chemeClr val="tx1"/>
                </a:solidFill>
              </a:rPr>
              <a:t>Finances</a:t>
            </a:r>
            <a:r>
              <a:rPr lang="en-US" sz="4000" dirty="0">
                <a:solidFill>
                  <a:schemeClr val="tx1"/>
                </a:solidFill>
              </a:rPr>
              <a:t>: How are your finances doing?</a:t>
            </a:r>
          </a:p>
          <a:p>
            <a:pPr marL="0" indent="0">
              <a:buNone/>
            </a:pPr>
            <a:endParaRPr lang="en-US" sz="4000" b="1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b="1" i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chemeClr val="tx1"/>
                </a:solidFill>
              </a:rPr>
              <a:t>Time</a:t>
            </a:r>
            <a:r>
              <a:rPr lang="en-US" sz="4000" dirty="0">
                <a:solidFill>
                  <a:schemeClr val="tx1"/>
                </a:solidFill>
              </a:rPr>
              <a:t>: How have you invested your time around the house? How has your life shown what is your true priority?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46516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Work Life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1353799" cy="410987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i="1" u="sng" dirty="0">
                <a:solidFill>
                  <a:schemeClr val="tx1"/>
                </a:solidFill>
              </a:rPr>
              <a:t>Job</a:t>
            </a:r>
            <a:r>
              <a:rPr lang="en-US" sz="4400" b="1" dirty="0">
                <a:solidFill>
                  <a:schemeClr val="tx1"/>
                </a:solidFill>
              </a:rPr>
              <a:t>: How are things going? 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926808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Critical Concerns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13141"/>
            <a:ext cx="11353799" cy="4339086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i="1" u="sng" dirty="0">
                <a:solidFill>
                  <a:schemeClr val="tx1"/>
                </a:solidFill>
              </a:rPr>
              <a:t>God’s Will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r>
              <a:rPr lang="en-US" sz="4000" dirty="0">
                <a:solidFill>
                  <a:schemeClr val="tx1"/>
                </a:solidFill>
              </a:rPr>
              <a:t>Do you feel you are in the center of God’s will and sense his peace? How has your life shown your love for Jesus this week? 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chemeClr val="tx1"/>
                </a:solidFill>
              </a:rPr>
              <a:t>Thought Life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r>
              <a:rPr lang="en-US" sz="4000" dirty="0">
                <a:solidFill>
                  <a:schemeClr val="tx1"/>
                </a:solidFill>
              </a:rPr>
              <a:t>What are you wrestling with in secret?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191218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Critical Concerns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59789"/>
            <a:ext cx="11353799" cy="41924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129</a:t>
            </a:fld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A970E-669B-E49C-5092-0777088CED86}"/>
              </a:ext>
            </a:extLst>
          </p:cNvPr>
          <p:cNvSpPr txBox="1"/>
          <p:nvPr/>
        </p:nvSpPr>
        <p:spPr>
          <a:xfrm>
            <a:off x="734785" y="2006080"/>
            <a:ext cx="1072242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i="1" u="sng" dirty="0">
                <a:solidFill>
                  <a:schemeClr val="tx1"/>
                </a:solidFill>
              </a:rPr>
              <a:t>Service</a:t>
            </a:r>
            <a:r>
              <a:rPr lang="en-US" sz="4400" dirty="0">
                <a:solidFill>
                  <a:schemeClr val="tx1"/>
                </a:solidFill>
              </a:rPr>
              <a:t>: What have you done for someone else this week that can’t be repaid?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u="sng" dirty="0">
                <a:solidFill>
                  <a:schemeClr val="tx1"/>
                </a:solidFill>
              </a:rPr>
              <a:t>Prayer: </a:t>
            </a:r>
            <a:r>
              <a:rPr lang="en-US" sz="4400" dirty="0">
                <a:solidFill>
                  <a:schemeClr val="tx1"/>
                </a:solidFill>
              </a:rPr>
              <a:t>Close with a time of prayer. Focus on concerns of the week.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121298"/>
            <a:ext cx="5019869" cy="61488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457200">
              <a:lnSpc>
                <a:spcPts val="5400"/>
              </a:lnSpc>
              <a:defRPr sz="1800">
                <a:solidFill>
                  <a:srgbClr val="000000"/>
                </a:solidFill>
              </a:defRPr>
            </a:pPr>
            <a:r>
              <a:rPr lang="en-US" sz="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Disciples </a:t>
            </a:r>
            <a:br>
              <a:rPr lang="en-US" sz="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</a:t>
            </a:r>
            <a:br>
              <a:rPr lang="en-US" sz="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Disciples</a:t>
            </a:r>
            <a:br>
              <a:rPr lang="en-US" sz="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b="0" dirty="0"/>
            </a:br>
            <a:r>
              <a:rPr lang="en-US" sz="3200" b="0" dirty="0"/>
              <a:t>Whoever claims to live in Him must walk as Jesus did. </a:t>
            </a:r>
            <a:br>
              <a:rPr lang="en-US" sz="3200" b="0" dirty="0"/>
            </a:br>
            <a:r>
              <a:rPr lang="en-US" sz="3200" b="0" dirty="0"/>
              <a:t>1 John 2:6</a:t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uzzle of a person holding a fishing net&#10;&#10;Description automatically generated">
            <a:extLst>
              <a:ext uri="{FF2B5EF4-FFF2-40B4-BE49-F238E27FC236}">
                <a16:creationId xmlns:a16="http://schemas.microsoft.com/office/drawing/2014/main" id="{F452E79B-7DE2-1CA6-2E47-D4AB12BCAF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r="36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389237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Pray Together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90689"/>
            <a:ext cx="12102860" cy="4132142"/>
          </a:xfrm>
          <a:prstGeom prst="rect">
            <a:avLst/>
          </a:prstGeo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Break up in pairs and review the Accountability Questions with your partner.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(Used by permission: Man in the Mirror, www.maninthemirror.org)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130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3180866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131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24472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132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86B46803-4563-AE7D-2468-4BA11DD7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" y="-1"/>
            <a:ext cx="12191181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F787AA-A87B-2EE4-BA38-DFC2738AB869}"/>
              </a:ext>
            </a:extLst>
          </p:cNvPr>
          <p:cNvSpPr txBox="1"/>
          <p:nvPr/>
        </p:nvSpPr>
        <p:spPr>
          <a:xfrm>
            <a:off x="2500605" y="5728996"/>
            <a:ext cx="264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 Ten</a:t>
            </a:r>
          </a:p>
        </p:txBody>
      </p:sp>
    </p:spTree>
    <p:extLst>
      <p:ext uri="{BB962C8B-B14F-4D97-AF65-F5344CB8AC3E}">
        <p14:creationId xmlns:p14="http://schemas.microsoft.com/office/powerpoint/2010/main" val="25202688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FC279-FBDC-26EA-8D8D-95253EEE4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E5ECB-4F2C-F295-3FEC-4C6CBF904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54D16-6836-7B81-AE4B-01B4B3C5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20881AD9-72DA-FC5A-2C6A-B5F0651823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E46A576D-C489-E15D-798A-D90E0D39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7D349-0E1C-5623-D643-B8F34220D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621347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616" y="1181820"/>
            <a:ext cx="6116128" cy="4865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Review 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10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235960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365125"/>
            <a:ext cx="10974238" cy="1325563"/>
          </a:xfrm>
        </p:spPr>
        <p:txBody>
          <a:bodyPr/>
          <a:lstStyle/>
          <a:p>
            <a:pPr algn="ctr"/>
            <a:r>
              <a:rPr lang="en-US" u="sng" dirty="0"/>
              <a:t>Five Characteristics of a Disciple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620" y="1897811"/>
            <a:ext cx="11195179" cy="4279151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Remain in Christ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Scripture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Prayer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Fellowship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Declare the Gospel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135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088030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381882"/>
          </a:xfrm>
        </p:spPr>
        <p:txBody>
          <a:bodyPr/>
          <a:lstStyle/>
          <a:p>
            <a:pPr algn="ctr"/>
            <a:r>
              <a:rPr lang="en-US" u="sng" dirty="0"/>
              <a:t>Disciples Making Disciples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10686"/>
            <a:ext cx="12192000" cy="456627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Evangelism and Discipleship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Question and Answer Time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136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020718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902" y="640080"/>
            <a:ext cx="6820678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has the Lord impressed upon your heart  in this class?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47284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7B546C-D53F-4EE1-B0DA-F0F8DEE1EAF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017488" y="1"/>
            <a:ext cx="517451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7CCB1-ED1C-471B-9712-97EBEE6287CB}"/>
              </a:ext>
            </a:extLst>
          </p:cNvPr>
          <p:cNvSpPr txBox="1"/>
          <p:nvPr/>
        </p:nvSpPr>
        <p:spPr>
          <a:xfrm>
            <a:off x="457561" y="1977324"/>
            <a:ext cx="4788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Thank You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7A9997E-19BC-4DC2-B98A-0256FD4AAAAA}"/>
              </a:ext>
            </a:extLst>
          </p:cNvPr>
          <p:cNvCxnSpPr>
            <a:cxnSpLocks/>
          </p:cNvCxnSpPr>
          <p:nvPr/>
        </p:nvCxnSpPr>
        <p:spPr>
          <a:xfrm>
            <a:off x="670295" y="3318261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3D53B-FEF2-834B-871D-F8A252970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138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82057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E4F8B-E44B-D580-7C26-A956776B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1" y="799351"/>
            <a:ext cx="5613832" cy="58345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  <a:t>Go &amp; Tell Ministries Resources:</a:t>
            </a:r>
            <a:br>
              <a:rPr lang="en-US" sz="320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br>
              <a:rPr lang="en-US" sz="320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r>
              <a:rPr lang="en-US" sz="320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  <a:t>Learn to share the Gospel with others.</a:t>
            </a:r>
            <a:br>
              <a:rPr lang="en-US" sz="3200" u="sng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  <a:t>*Great Commission Study video series</a:t>
            </a:r>
            <a:br>
              <a:rPr lang="en-US" sz="3200" b="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latin typeface="Helvetica Neue 55 Roman" panose="02000503000000020004"/>
                <a:ea typeface="+mj-ea"/>
                <a:cs typeface="+mj-cs"/>
              </a:rPr>
              <a:t>*Go &amp; Tell Evangelism Workshop</a:t>
            </a:r>
            <a:br>
              <a:rPr lang="id-ID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www.goandtellministries.org</a:t>
            </a:r>
            <a:endParaRPr lang="en-US" sz="3200" dirty="0">
              <a:solidFill>
                <a:schemeClr val="tx1"/>
              </a:solidFill>
              <a:latin typeface="Helvetica Neue 55 Roman" panose="02000503000000020004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5E30C-2B10-54F0-C256-EF85BE4F0629}"/>
              </a:ext>
            </a:extLst>
          </p:cNvPr>
          <p:cNvSpPr txBox="1"/>
          <p:nvPr/>
        </p:nvSpPr>
        <p:spPr>
          <a:xfrm>
            <a:off x="159341" y="2515268"/>
            <a:ext cx="5234491" cy="3794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38CAA-5453-6C87-4221-92E6960B3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Picture Placeholder 8" descr="A cover of a book&#10;&#10;Description automatically generated">
            <a:extLst>
              <a:ext uri="{FF2B5EF4-FFF2-40B4-BE49-F238E27FC236}">
                <a16:creationId xmlns:a16="http://schemas.microsoft.com/office/drawing/2014/main" id="{C907970A-103F-7449-7F7B-08140F95FC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b="19782"/>
          <a:stretch>
            <a:fillRect/>
          </a:stretch>
        </p:blipFill>
        <p:spPr>
          <a:xfrm>
            <a:off x="6124575" y="923925"/>
            <a:ext cx="5248275" cy="4757738"/>
          </a:xfrm>
        </p:spPr>
      </p:pic>
    </p:spTree>
    <p:extLst>
      <p:ext uri="{BB962C8B-B14F-4D97-AF65-F5344CB8AC3E}">
        <p14:creationId xmlns:p14="http://schemas.microsoft.com/office/powerpoint/2010/main" val="367040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455215" cy="1325563"/>
          </a:xfrm>
        </p:spPr>
        <p:txBody>
          <a:bodyPr/>
          <a:lstStyle/>
          <a:p>
            <a:pPr algn="ctr"/>
            <a:r>
              <a:rPr lang="en-US" u="sng" dirty="0"/>
              <a:t>Jesus’ Promise to the Faithful Disciple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2192000" cy="42828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i="1" baseline="30000" dirty="0">
                <a:solidFill>
                  <a:schemeClr val="tx1"/>
                </a:solidFill>
              </a:rPr>
              <a:t>19 </a:t>
            </a:r>
            <a:r>
              <a:rPr lang="en-US" sz="4000" i="1" dirty="0">
                <a:solidFill>
                  <a:schemeClr val="tx1"/>
                </a:solidFill>
              </a:rPr>
              <a:t>"Come, follow Me," Jesus said, "and I will make you fishers of men." </a:t>
            </a:r>
            <a:r>
              <a:rPr lang="en-US" sz="4000" i="1" baseline="30000" dirty="0">
                <a:solidFill>
                  <a:schemeClr val="tx1"/>
                </a:solidFill>
              </a:rPr>
              <a:t>20 </a:t>
            </a:r>
            <a:r>
              <a:rPr lang="en-US" sz="4000" i="1" dirty="0">
                <a:solidFill>
                  <a:schemeClr val="tx1"/>
                </a:solidFill>
              </a:rPr>
              <a:t> At once they left their nets and followed him.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</a:p>
          <a:p>
            <a:pPr marL="0" indent="0" algn="r">
              <a:buNone/>
            </a:pPr>
            <a:r>
              <a:rPr lang="en-US" sz="3200" b="1" dirty="0">
                <a:solidFill>
                  <a:schemeClr val="tx1"/>
                </a:solidFill>
              </a:rPr>
              <a:t>Matthew 4:19-20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44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13140"/>
            <a:ext cx="11353799" cy="45638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The question is not, are you making disciples?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But the question is: </a:t>
            </a:r>
            <a:r>
              <a:rPr lang="en-US" sz="3600" b="1" dirty="0">
                <a:solidFill>
                  <a:schemeClr val="tx1"/>
                </a:solidFill>
              </a:rPr>
              <a:t>What kind of disciples are you making?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3200" b="1" dirty="0">
                <a:solidFill>
                  <a:schemeClr val="tx1"/>
                </a:solidFill>
              </a:rPr>
              <a:t> 	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448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Can you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1</a:t>
            </a:r>
            <a: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/ Pages 13-14</a:t>
            </a: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079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142ACD-A783-4542-9001-3DBF49584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DBC4796-5E68-9741-875E-7B5C77EEC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17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158BA-0EA6-E44C-98EE-F4B91E8CEA76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0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B52FE-AF04-4DC0-CBCB-79E3664F5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73A30BC-B7E8-87F8-4993-E40362AB9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860150C-5D74-FF0F-8A51-2E3CD595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18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49B527-1A6F-AD37-AE43-AC5A0E344638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9D119F83-5614-65E8-228F-589F881BA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FA88C-1A9F-30C2-0247-C16442E0400B}"/>
              </a:ext>
            </a:extLst>
          </p:cNvPr>
          <p:cNvSpPr txBox="1"/>
          <p:nvPr/>
        </p:nvSpPr>
        <p:spPr>
          <a:xfrm>
            <a:off x="2323322" y="5747657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Lesson Two</a:t>
            </a:r>
          </a:p>
        </p:txBody>
      </p:sp>
    </p:spTree>
    <p:extLst>
      <p:ext uri="{BB962C8B-B14F-4D97-AF65-F5344CB8AC3E}">
        <p14:creationId xmlns:p14="http://schemas.microsoft.com/office/powerpoint/2010/main" val="251990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20E37-9357-93A9-76D3-95C58824A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ECEF5B7-FF2D-44EC-6AB0-600A7AA83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DB04DB-6A06-8208-11F6-A78A0A5F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038618" cy="4594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Disciple?</a:t>
            </a: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553C995F-3F1F-9202-35BC-12F395940C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39287656-6E3E-557D-EBD1-5BFAA69E8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E3522-3143-ADA3-6F27-CDADA209C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48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82501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Expectations/Purpose of Taking this Class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8799"/>
            <a:ext cx="12192000" cy="4192439"/>
          </a:xfrm>
          <a:prstGeom prst="rect">
            <a:avLst/>
          </a:prstGeom>
        </p:spPr>
        <p:txBody>
          <a:bodyPr/>
          <a:lstStyle/>
          <a:p>
            <a:pPr lvl="0" defTabSz="457200">
              <a:lnSpc>
                <a:spcPts val="54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55 Roman" panose="02000503000000020004"/>
                <a:ea typeface="Avenir Next"/>
                <a:cs typeface="Avenir Next"/>
                <a:sym typeface="Avenir Next"/>
              </a:rPr>
              <a:t>Come to Class Prepared. </a:t>
            </a:r>
          </a:p>
          <a:p>
            <a:pPr lvl="0" defTabSz="457200">
              <a:lnSpc>
                <a:spcPts val="54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endParaRPr lang="en-US" sz="4000" dirty="0">
              <a:latin typeface="Helvetica Neue 55 Roman" panose="02000503000000020004"/>
              <a:ea typeface="Avenir Next"/>
              <a:cs typeface="Avenir Next"/>
              <a:sym typeface="Avenir Next"/>
            </a:endParaRPr>
          </a:p>
          <a:p>
            <a:pPr lvl="0" defTabSz="457200">
              <a:lnSpc>
                <a:spcPts val="54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55 Roman" panose="02000503000000020004"/>
                <a:ea typeface="Avenir Next"/>
                <a:cs typeface="Avenir Next"/>
                <a:sym typeface="Avenir Next"/>
              </a:rPr>
              <a:t>You will gain the skills needed to be a disciple-maker. </a:t>
            </a:r>
          </a:p>
          <a:p>
            <a:pPr marL="0" lvl="0" indent="0" defTabSz="457200">
              <a:lnSpc>
                <a:spcPts val="5400"/>
              </a:lnSpc>
              <a:buNone/>
              <a:defRPr sz="1800">
                <a:solidFill>
                  <a:srgbClr val="000000"/>
                </a:solidFill>
              </a:defRPr>
            </a:pPr>
            <a:endParaRPr lang="en-US" sz="4000" dirty="0">
              <a:latin typeface="Helvetica Neue 55 Roman" panose="02000503000000020004"/>
              <a:ea typeface="Avenir Next"/>
              <a:cs typeface="Avenir Next"/>
              <a:sym typeface="Avenir Nex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595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A19B38-7DA4-F1D6-AA5C-EA7700844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601EEE3-D855-0CE7-8F15-FF7D4EA38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BB683-5CD3-9519-1A79-DED433C8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038618" cy="45275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Biblical Discipleship?</a:t>
            </a: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5EB60F08-0FD6-BA2D-D27D-3B4BF89C6C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8C9E2C3D-3B9F-9F72-2138-5D1E111B6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C51746-83C0-D343-19D9-4C4E87788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159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2678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7341822" cy="6217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Five things Disciples who Delight in God Consistently Do.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2 </a:t>
            </a:r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Pages 162-165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479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24226" cy="1325563"/>
          </a:xfrm>
        </p:spPr>
        <p:txBody>
          <a:bodyPr/>
          <a:lstStyle/>
          <a:p>
            <a:pPr algn="ctr"/>
            <a:r>
              <a:rPr lang="en-US" u="sng" dirty="0"/>
              <a:t>Disciples Delight In Five Things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37426"/>
            <a:ext cx="12192000" cy="41838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1. Remain In Christ (John 15:1-8). 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2. Scripture (Joshua 1:8; 2 Timothy 3:16).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3. Prayer (John 15:7; Philippians 4:6-7).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4. Fellowship (Matthew 18:20; Hebrews 10:24-25).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5. Declaring the Gospel (Matthew 4:19; Romans 1:16).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23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7772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1894115"/>
            <a:ext cx="10831285" cy="42828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baseline="30000" dirty="0">
                <a:solidFill>
                  <a:schemeClr val="tx1"/>
                </a:solidFill>
              </a:rPr>
              <a:t>5 </a:t>
            </a:r>
            <a:r>
              <a:rPr lang="en-US" sz="3200" dirty="0">
                <a:solidFill>
                  <a:schemeClr val="tx1"/>
                </a:solidFill>
              </a:rPr>
              <a:t> Examine yourselves to see whether you are in the faith; test yourselves. Do you not realize that Christ Jesus is in you--unless, of course, you fail the </a:t>
            </a:r>
            <a:r>
              <a:rPr lang="en-US" sz="3200">
                <a:solidFill>
                  <a:schemeClr val="tx1"/>
                </a:solidFill>
              </a:rPr>
              <a:t>test? 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3200" b="1" dirty="0">
                <a:solidFill>
                  <a:schemeClr val="tx1"/>
                </a:solidFill>
              </a:rPr>
              <a:t> 	2 Corinthians 13:5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3580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1802921"/>
            <a:ext cx="10831285" cy="437404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Spiritual Evaluation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Pages 163-165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Fill out Evaluation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Pair Up &amp; Share with another person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25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8278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21767"/>
            <a:ext cx="11353799" cy="439947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Spiritual Evaluation Results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</a:rPr>
              <a:t>Praise God for areas of strength!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</a:rPr>
              <a:t>Pray for areas of spiritual growth!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26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46543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142ACD-A783-4542-9001-3DBF49584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DBC4796-5E68-9741-875E-7B5C77EEC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27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158BA-0EA6-E44C-98EE-F4B91E8CEA76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2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F7AD9-7998-664C-BE51-FCC0052AD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58464DE-D450-A080-AD34-FDCB0253A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DC62F09-4B4D-2064-E671-B26880E83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28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F29532-53B4-A405-7A56-4E798E8FD9E0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C251003D-8635-BFCB-BC21-7A852930C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90804B-C3C7-53BC-51DD-2F3656B87531}"/>
              </a:ext>
            </a:extLst>
          </p:cNvPr>
          <p:cNvSpPr txBox="1"/>
          <p:nvPr/>
        </p:nvSpPr>
        <p:spPr>
          <a:xfrm>
            <a:off x="1912777" y="5728996"/>
            <a:ext cx="333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Lesson Three</a:t>
            </a:r>
          </a:p>
        </p:txBody>
      </p:sp>
    </p:spTree>
    <p:extLst>
      <p:ext uri="{BB962C8B-B14F-4D97-AF65-F5344CB8AC3E}">
        <p14:creationId xmlns:p14="http://schemas.microsoft.com/office/powerpoint/2010/main" val="281421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91DE5-6301-2A31-6E89-A7C058DD0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4A43DA0-D8D3-8C74-359F-91FD7430D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0EDE0C-649A-0709-B0BA-EC58D1FF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Review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7911CE73-3532-AD3F-BB27-F152614C73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7EAE6BAB-C938-8B89-9592-45048022B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B830E-901B-9AEC-652C-58B81B810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439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82501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Expectations/Purpose of Taking this Class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56509"/>
            <a:ext cx="12192000" cy="4164730"/>
          </a:xfrm>
          <a:prstGeom prst="rect">
            <a:avLst/>
          </a:prstGeom>
        </p:spPr>
        <p:txBody>
          <a:bodyPr/>
          <a:lstStyle/>
          <a:p>
            <a:pPr lvl="0" defTabSz="457200">
              <a:lnSpc>
                <a:spcPts val="54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55 Roman" panose="02000503000000020004"/>
                <a:ea typeface="Avenir Next"/>
                <a:cs typeface="Avenir Next"/>
                <a:sym typeface="Avenir Next"/>
              </a:rPr>
              <a:t>Once you complete the class you will start to disciple another person.</a:t>
            </a:r>
          </a:p>
          <a:p>
            <a:pPr lvl="0" defTabSz="457200">
              <a:lnSpc>
                <a:spcPts val="54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endParaRPr lang="en-US" sz="4000" dirty="0">
              <a:latin typeface="Helvetica Neue 55 Roman" panose="02000503000000020004"/>
              <a:ea typeface="Avenir Next"/>
              <a:cs typeface="Avenir Next"/>
              <a:sym typeface="Avenir Next"/>
            </a:endParaRPr>
          </a:p>
          <a:p>
            <a:pPr lvl="0" defTabSz="457200">
              <a:lnSpc>
                <a:spcPts val="54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latin typeface="Helvetica Neue 55 Roman" panose="02000503000000020004"/>
                <a:ea typeface="Avenir Next"/>
                <a:cs typeface="Avenir Next"/>
                <a:sym typeface="Avenir Next"/>
              </a:rPr>
              <a:t>You will be challenged to grow spiritually.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7391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CCA755-8792-D731-B182-0BA697A57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DAC5118-70C9-D720-69F4-87F814382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710FCD-F805-3E61-CA22-1900D471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B54B4EF4-B6C0-E2E7-6825-551CDC33A5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66D99A9A-B3C0-3C2F-3603-A37D21443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9F230-192C-F770-1EB7-54FABDDD5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0123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198009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This Study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3 / Pages 13-17</a:t>
            </a: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5589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" y="365125"/>
            <a:ext cx="11284789" cy="1325563"/>
          </a:xfrm>
        </p:spPr>
        <p:txBody>
          <a:bodyPr/>
          <a:lstStyle/>
          <a:p>
            <a:r>
              <a:rPr lang="en-US" u="sng" dirty="0"/>
              <a:t>The Three Main Sections of this Book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9842"/>
            <a:ext cx="12192000" cy="463238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Section 1: Delight in God.  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Section 2: Declare the Gospel.  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Section 3: Disciple Others.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3200" b="1" dirty="0">
                <a:solidFill>
                  <a:schemeClr val="tx1"/>
                </a:solidFill>
              </a:rPr>
              <a:t> 	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5961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Bible Study Sections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9842"/>
            <a:ext cx="12192000" cy="463238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1. Hook: This </a:t>
            </a:r>
            <a:r>
              <a:rPr lang="en-US" sz="3200" b="1" u="sng" dirty="0">
                <a:solidFill>
                  <a:schemeClr val="tx1"/>
                </a:solidFill>
              </a:rPr>
              <a:t>first step</a:t>
            </a:r>
            <a:r>
              <a:rPr lang="en-US" sz="3200" b="1" dirty="0">
                <a:solidFill>
                  <a:schemeClr val="tx1"/>
                </a:solidFill>
              </a:rPr>
              <a:t> is meant to grab the attention of the person being discipled. 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2. Book: This </a:t>
            </a:r>
            <a:r>
              <a:rPr lang="en-US" sz="3200" b="1" u="sng" dirty="0">
                <a:solidFill>
                  <a:schemeClr val="tx1"/>
                </a:solidFill>
              </a:rPr>
              <a:t>second step</a:t>
            </a:r>
            <a:r>
              <a:rPr lang="en-US" sz="3200" b="1" dirty="0">
                <a:solidFill>
                  <a:schemeClr val="tx1"/>
                </a:solidFill>
              </a:rPr>
              <a:t> focuses on the biblical text by reading the passage and then giving a brief explanation.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3. Look: This </a:t>
            </a:r>
            <a:r>
              <a:rPr lang="en-US" sz="3200" b="1" u="sng" dirty="0">
                <a:solidFill>
                  <a:schemeClr val="tx1"/>
                </a:solidFill>
              </a:rPr>
              <a:t>third step</a:t>
            </a:r>
            <a:r>
              <a:rPr lang="en-US" sz="3200" b="1" dirty="0">
                <a:solidFill>
                  <a:schemeClr val="tx1"/>
                </a:solidFill>
              </a:rPr>
              <a:t> begins the process of the applying the passage to the disciple’s life.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4. Took: This </a:t>
            </a:r>
            <a:r>
              <a:rPr lang="en-US" sz="3200" b="1" u="sng" dirty="0">
                <a:solidFill>
                  <a:schemeClr val="tx1"/>
                </a:solidFill>
              </a:rPr>
              <a:t>fourth step</a:t>
            </a:r>
            <a:r>
              <a:rPr lang="en-US" sz="3200" b="1" dirty="0">
                <a:solidFill>
                  <a:schemeClr val="tx1"/>
                </a:solidFill>
              </a:rPr>
              <a:t> continues the application process by the giving the disciple action steps to live out.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3200" b="1" dirty="0">
                <a:solidFill>
                  <a:schemeClr val="tx1"/>
                </a:solidFill>
              </a:rPr>
              <a:t> 	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3884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Ask the 5 Ws of Bible Study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52424"/>
            <a:ext cx="12192000" cy="49170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1. Ask, “Who?” </a:t>
            </a:r>
            <a:r>
              <a:rPr lang="en-US" sz="3600" dirty="0">
                <a:solidFill>
                  <a:schemeClr val="tx1"/>
                </a:solidFill>
              </a:rPr>
              <a:t>Who are you reading about? Who was involved?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2. Ask, “What?” </a:t>
            </a:r>
            <a:r>
              <a:rPr lang="en-US" sz="3600" dirty="0">
                <a:solidFill>
                  <a:schemeClr val="tx1"/>
                </a:solidFill>
              </a:rPr>
              <a:t>What is the author talking about? What happens?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3. Ask, “When?” </a:t>
            </a:r>
            <a:r>
              <a:rPr lang="en-US" sz="3600" dirty="0">
                <a:solidFill>
                  <a:schemeClr val="tx1"/>
                </a:solidFill>
              </a:rPr>
              <a:t>When did this event happen?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4. Ask, “Where?” </a:t>
            </a:r>
            <a:r>
              <a:rPr lang="en-US" sz="3600" dirty="0">
                <a:solidFill>
                  <a:schemeClr val="tx1"/>
                </a:solidFill>
              </a:rPr>
              <a:t>Where did this story take place?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5. Ask, “Why?” </a:t>
            </a:r>
            <a:r>
              <a:rPr lang="en-US" sz="3600" dirty="0">
                <a:solidFill>
                  <a:schemeClr val="tx1"/>
                </a:solidFill>
              </a:rPr>
              <a:t>Why is the passage here? Why did it happen? 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3200" b="1" dirty="0">
                <a:solidFill>
                  <a:schemeClr val="tx1"/>
                </a:solidFill>
              </a:rPr>
              <a:t> 	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97519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21A43-BB0C-27E9-0C14-6BBEBE9EA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9BEA-56A3-B39B-BE4B-28C26DCB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Bible Study Sections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19CD931-B858-9258-E089-D8F5C851D6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9842"/>
            <a:ext cx="12192000" cy="463238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1. Hook: This </a:t>
            </a:r>
            <a:r>
              <a:rPr lang="en-US" sz="3200" b="1" u="sng" dirty="0">
                <a:solidFill>
                  <a:schemeClr val="tx1"/>
                </a:solidFill>
              </a:rPr>
              <a:t>first step</a:t>
            </a:r>
            <a:r>
              <a:rPr lang="en-US" sz="3200" b="1" dirty="0">
                <a:solidFill>
                  <a:schemeClr val="tx1"/>
                </a:solidFill>
              </a:rPr>
              <a:t> is meant to grab the attention of the person being discipled. 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2. Book: This </a:t>
            </a:r>
            <a:r>
              <a:rPr lang="en-US" sz="3200" b="1" u="sng" dirty="0">
                <a:solidFill>
                  <a:schemeClr val="tx1"/>
                </a:solidFill>
              </a:rPr>
              <a:t>second step</a:t>
            </a:r>
            <a:r>
              <a:rPr lang="en-US" sz="3200" b="1" dirty="0">
                <a:solidFill>
                  <a:schemeClr val="tx1"/>
                </a:solidFill>
              </a:rPr>
              <a:t> focuses on the biblical text by reading the passage and then giving a brief explanation.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3. Look: This </a:t>
            </a:r>
            <a:r>
              <a:rPr lang="en-US" sz="3200" b="1" u="sng" dirty="0">
                <a:solidFill>
                  <a:schemeClr val="tx1"/>
                </a:solidFill>
              </a:rPr>
              <a:t>third step</a:t>
            </a:r>
            <a:r>
              <a:rPr lang="en-US" sz="3200" b="1" dirty="0">
                <a:solidFill>
                  <a:schemeClr val="tx1"/>
                </a:solidFill>
              </a:rPr>
              <a:t> begins the process of the applying the passage to the disciple’s life.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4. Took: This </a:t>
            </a:r>
            <a:r>
              <a:rPr lang="en-US" sz="3200" b="1" u="sng" dirty="0">
                <a:solidFill>
                  <a:schemeClr val="tx1"/>
                </a:solidFill>
              </a:rPr>
              <a:t>fourth step</a:t>
            </a:r>
            <a:r>
              <a:rPr lang="en-US" sz="3200" b="1" dirty="0">
                <a:solidFill>
                  <a:schemeClr val="tx1"/>
                </a:solidFill>
              </a:rPr>
              <a:t> continues the application process by the giving the disciple action steps to live out.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3200" b="1" dirty="0">
                <a:solidFill>
                  <a:schemeClr val="tx1"/>
                </a:solidFill>
              </a:rPr>
              <a:t> 	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F4CFF-564C-7654-1BAA-F3433435E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3248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The Great Commandment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2192000" cy="42828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baseline="30000" dirty="0">
                <a:solidFill>
                  <a:schemeClr val="tx1"/>
                </a:solidFill>
              </a:rPr>
              <a:t>34 </a:t>
            </a:r>
            <a:r>
              <a:rPr lang="en-US" sz="3200" dirty="0">
                <a:solidFill>
                  <a:schemeClr val="tx1"/>
                </a:solidFill>
              </a:rPr>
              <a:t>But when the Pharisees heard that he had silenced the Sadducees, they gathered together. </a:t>
            </a:r>
            <a:r>
              <a:rPr lang="en-US" sz="3200" baseline="30000" dirty="0">
                <a:solidFill>
                  <a:schemeClr val="tx1"/>
                </a:solidFill>
              </a:rPr>
              <a:t>35</a:t>
            </a:r>
            <a:r>
              <a:rPr lang="en-US" sz="3200" dirty="0">
                <a:solidFill>
                  <a:schemeClr val="tx1"/>
                </a:solidFill>
              </a:rPr>
              <a:t>And one of them a lawyer, asked him a question to test him. </a:t>
            </a:r>
            <a:r>
              <a:rPr lang="en-US" sz="3200" baseline="30000" dirty="0">
                <a:solidFill>
                  <a:schemeClr val="tx1"/>
                </a:solidFill>
              </a:rPr>
              <a:t>36</a:t>
            </a:r>
            <a:r>
              <a:rPr lang="en-US" sz="3200" dirty="0">
                <a:solidFill>
                  <a:schemeClr val="tx1"/>
                </a:solidFill>
              </a:rPr>
              <a:t> “Teacher, which is the great commandment in the Law?”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The Great Commandment		              Matthew 22:34-36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0734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The Great Commandment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2192000" cy="42828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baseline="30000" dirty="0">
                <a:solidFill>
                  <a:schemeClr val="tx1"/>
                </a:solidFill>
              </a:rPr>
              <a:t>37 </a:t>
            </a:r>
            <a:r>
              <a:rPr lang="en-US" sz="3200" dirty="0">
                <a:solidFill>
                  <a:schemeClr val="tx1"/>
                </a:solidFill>
              </a:rPr>
              <a:t> Jesus replied: </a:t>
            </a:r>
            <a:r>
              <a:rPr lang="en-US" sz="3200" i="1" dirty="0">
                <a:solidFill>
                  <a:schemeClr val="tx1"/>
                </a:solidFill>
              </a:rPr>
              <a:t>"Love the Lord your God with all your heart and with all your soul and with all your mind.' </a:t>
            </a:r>
            <a:r>
              <a:rPr lang="en-US" sz="3200" i="1" baseline="30000" dirty="0">
                <a:solidFill>
                  <a:schemeClr val="tx1"/>
                </a:solidFill>
              </a:rPr>
              <a:t>38 </a:t>
            </a:r>
            <a:r>
              <a:rPr lang="en-US" sz="3200" i="1" dirty="0">
                <a:solidFill>
                  <a:schemeClr val="tx1"/>
                </a:solidFill>
              </a:rPr>
              <a:t> This is the first and greatest commandment. </a:t>
            </a:r>
            <a:r>
              <a:rPr lang="en-US" sz="3200" i="1" baseline="30000" dirty="0">
                <a:solidFill>
                  <a:schemeClr val="tx1"/>
                </a:solidFill>
              </a:rPr>
              <a:t>39 </a:t>
            </a:r>
            <a:r>
              <a:rPr lang="en-US" sz="3200" i="1" dirty="0">
                <a:solidFill>
                  <a:schemeClr val="tx1"/>
                </a:solidFill>
              </a:rPr>
              <a:t> And the second is like it: 'Love your neighbor as yourself.' </a:t>
            </a:r>
            <a:r>
              <a:rPr lang="en-US" sz="3200" i="1" baseline="30000" dirty="0">
                <a:solidFill>
                  <a:schemeClr val="tx1"/>
                </a:solidFill>
              </a:rPr>
              <a:t>40 </a:t>
            </a:r>
            <a:r>
              <a:rPr lang="en-US" sz="3200" i="1" dirty="0">
                <a:solidFill>
                  <a:schemeClr val="tx1"/>
                </a:solidFill>
              </a:rPr>
              <a:t> All the Law and the Prophets hang on these two commandments.”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The Great Commandment		              Matthew 22:37-40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4624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748513" cy="1325563"/>
          </a:xfrm>
        </p:spPr>
        <p:txBody>
          <a:bodyPr/>
          <a:lstStyle/>
          <a:p>
            <a:pPr algn="ctr"/>
            <a:r>
              <a:rPr lang="en-US" u="sng" dirty="0"/>
              <a:t>The Great Commandment Summarized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90688"/>
            <a:ext cx="12192000" cy="44862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1. Disciples </a:t>
            </a:r>
            <a:r>
              <a:rPr lang="en-US" sz="4000" b="1" u="sng" dirty="0">
                <a:solidFill>
                  <a:schemeClr val="tx1"/>
                </a:solidFill>
              </a:rPr>
              <a:t>Delight</a:t>
            </a:r>
            <a:r>
              <a:rPr lang="en-US" sz="4000" b="1" dirty="0">
                <a:solidFill>
                  <a:schemeClr val="tx1"/>
                </a:solidFill>
              </a:rPr>
              <a:t> in God: </a:t>
            </a:r>
            <a:r>
              <a:rPr lang="en-US" sz="4000" b="1" i="1" dirty="0">
                <a:solidFill>
                  <a:schemeClr val="tx1"/>
                </a:solidFill>
              </a:rPr>
              <a:t>“Jesus said to him, “You shall love the Lord your God with all your heart, with all your soul, and with your mind.”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2. Disciples </a:t>
            </a:r>
            <a:r>
              <a:rPr lang="en-US" sz="4000" b="1" u="sng" dirty="0">
                <a:solidFill>
                  <a:schemeClr val="tx1"/>
                </a:solidFill>
              </a:rPr>
              <a:t>Declare</a:t>
            </a:r>
            <a:r>
              <a:rPr lang="en-US" sz="4000" b="1" dirty="0">
                <a:solidFill>
                  <a:schemeClr val="tx1"/>
                </a:solidFill>
              </a:rPr>
              <a:t> the Gospel: </a:t>
            </a:r>
            <a:r>
              <a:rPr lang="en-US" sz="4000" b="1" i="1" dirty="0">
                <a:solidFill>
                  <a:schemeClr val="tx1"/>
                </a:solidFill>
              </a:rPr>
              <a:t>“ A second likewise is this, “You shall love your neighbor as yourself.”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8705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1894115"/>
            <a:ext cx="10831285" cy="42828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Bible Study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Great Commandment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Matthew 22:34-40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Pages 15-17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Pair Up and do the Bible Study together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39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631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038618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1 / Pages 1-14</a:t>
            </a: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2789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2D01E-B812-D965-FE99-FBC163BD1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0916-D0E7-AB0F-4D9A-F1EB84C9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Homework Assignment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D2C15324-FE7E-9C24-8EE9-ABAF4F58E1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1894115"/>
            <a:ext cx="10831285" cy="42828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Bible Study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Remain in Christ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John 15:1-17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Pages 168-175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7B652-E816-DD3A-2703-220D630C6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40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2649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142ACD-A783-4542-9001-3DBF49584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DBC4796-5E68-9741-875E-7B5C77EEC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41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158BA-0EA6-E44C-98EE-F4B91E8CEA76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35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B29C-0B3F-8FE9-4815-CFE29805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8D8F0FD8-3C2B-C110-6635-4052722B27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0F6D662-A178-1CF9-F5B5-A335E4AA8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42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AA53A6-67A0-6124-D1FF-9E5C79F0DA09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F59C3E1C-01AD-A1B8-4323-3582FE44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32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9163A-4DBA-B119-71BC-D01CEBB9BC59}"/>
              </a:ext>
            </a:extLst>
          </p:cNvPr>
          <p:cNvSpPr txBox="1"/>
          <p:nvPr/>
        </p:nvSpPr>
        <p:spPr>
          <a:xfrm>
            <a:off x="1884784" y="5803641"/>
            <a:ext cx="362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  Lesson Four</a:t>
            </a:r>
          </a:p>
        </p:txBody>
      </p:sp>
    </p:spTree>
    <p:extLst>
      <p:ext uri="{BB962C8B-B14F-4D97-AF65-F5344CB8AC3E}">
        <p14:creationId xmlns:p14="http://schemas.microsoft.com/office/powerpoint/2010/main" val="3412029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B92CC-A7F3-F370-9571-428B78620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583A1B-5323-EC6E-30EA-5D8365B78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41D34B-D77B-0030-DDD0-D4574CB8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586224DF-624F-FB0C-70AB-4C2B749748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0A3CBA47-6C47-9855-8FB5-FC3F6EDD3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346D7-D087-F2F7-3D27-9A7ECD0C6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918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251670"/>
            <a:ext cx="5937950" cy="54276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Remain in Christ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4</a:t>
            </a:r>
            <a:r>
              <a:rPr lang="en-US" sz="48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Pages 168-175</a:t>
            </a:r>
            <a:endParaRPr lang="en-US" sz="5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041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57864"/>
            <a:ext cx="11353799" cy="459787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</a:rPr>
              <a:t>Scripture Reading &amp; Bible Lesson 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</a:rPr>
              <a:t>John 15:1-8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45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190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88B5F-74B1-00E8-9C73-8AC74DD25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2A65-422E-9809-9531-61E6B2CF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/>
          <a:lstStyle/>
          <a:p>
            <a:pPr algn="ctr"/>
            <a:r>
              <a:rPr lang="en-US" u="sng" dirty="0"/>
              <a:t>The Vine and Vinedresser (v.1)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A271C2F0-1776-011A-F141-F922DDDE79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1354"/>
            <a:ext cx="11353799" cy="411899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I am the true Vine.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 My Father is the Vinedresser.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34641-ECC0-98B8-E541-066A44A34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46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79375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67DD0-95D2-57C4-A2F6-655167E8F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5D14-BC61-3EB8-CBD2-96198BB0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/>
          <a:lstStyle/>
          <a:p>
            <a:pPr algn="ctr"/>
            <a:r>
              <a:rPr lang="en-US" u="sng" dirty="0"/>
              <a:t>Two Types of Branches (v.2)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0A096BD-74AF-8BBF-BFD9-0E97C6CB68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1354"/>
            <a:ext cx="12013035" cy="411899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The first branch does not bear fruit.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The second branch bears fruit and is pruned.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6CA7A-0747-4D3D-C9B4-929972269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47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3252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6DC1E-17EB-E628-8419-7E1F1103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EC7C-325D-D20D-F37D-D2839462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/>
          <a:lstStyle/>
          <a:p>
            <a:pPr algn="ctr"/>
            <a:r>
              <a:rPr lang="en-US" u="sng" dirty="0"/>
              <a:t>Cleansed by the Word (v.3)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7CD4E850-7E66-FD73-F113-832FF7A197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1354"/>
            <a:ext cx="12013035" cy="411899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 The Word of God washes our sins away.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 The Word of God </a:t>
            </a:r>
            <a:r>
              <a:rPr lang="en-US" sz="4400" b="1" i="1" u="sng" dirty="0">
                <a:solidFill>
                  <a:schemeClr val="tx1"/>
                </a:solidFill>
              </a:rPr>
              <a:t>Saves</a:t>
            </a:r>
            <a:r>
              <a:rPr lang="en-US" sz="4400" dirty="0">
                <a:solidFill>
                  <a:schemeClr val="tx1"/>
                </a:solidFill>
              </a:rPr>
              <a:t> (Rom. 1:16)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The Word of God </a:t>
            </a:r>
            <a:r>
              <a:rPr lang="en-US" sz="4400" b="1" i="1" u="sng" dirty="0">
                <a:solidFill>
                  <a:schemeClr val="tx1"/>
                </a:solidFill>
              </a:rPr>
              <a:t>Sanctifies</a:t>
            </a:r>
            <a:r>
              <a:rPr lang="en-US" sz="4400" dirty="0">
                <a:solidFill>
                  <a:schemeClr val="tx1"/>
                </a:solidFill>
              </a:rPr>
              <a:t> (John 17:17)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33840-284E-C478-E899-6B1D5FB97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48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84843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A4485-C64C-02E1-5122-4E6307D26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E363-7A4F-9ED6-0B49-3E19519C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/>
          <a:lstStyle/>
          <a:p>
            <a:pPr algn="ctr"/>
            <a:r>
              <a:rPr lang="en-US" u="sng" dirty="0"/>
              <a:t>Remain in Christ (v.4-5)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AF976A45-6399-16FB-09F5-A09E803A8F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1354"/>
            <a:ext cx="12013035" cy="411899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 Jesus uses the word </a:t>
            </a:r>
            <a:r>
              <a:rPr lang="en-US" sz="4400" b="1" i="1" u="sng" dirty="0">
                <a:solidFill>
                  <a:schemeClr val="tx1"/>
                </a:solidFill>
              </a:rPr>
              <a:t>abide</a:t>
            </a:r>
            <a:r>
              <a:rPr lang="en-US" sz="4400" dirty="0">
                <a:solidFill>
                  <a:schemeClr val="tx1"/>
                </a:solidFill>
              </a:rPr>
              <a:t> four times in these two verses.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Abide means to stay, dwell, remain, or endure.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7CFB2-D3EA-0388-924F-AA0ED55A7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49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489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The Definition </a:t>
            </a:r>
            <a:r>
              <a:rPr lang="en-US" u="sng"/>
              <a:t>of a Disciple</a:t>
            </a:r>
            <a:endParaRPr lang="en-US" u="sng" dirty="0"/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394" y="1619074"/>
            <a:ext cx="11367082" cy="4420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A disciple is a person who follows Jesus – to </a:t>
            </a:r>
            <a:r>
              <a:rPr lang="en-US" sz="4800" i="1" u="sng" dirty="0">
                <a:solidFill>
                  <a:schemeClr val="tx1"/>
                </a:solidFill>
              </a:rPr>
              <a:t>know</a:t>
            </a:r>
            <a:r>
              <a:rPr lang="en-US" sz="4800" dirty="0">
                <a:solidFill>
                  <a:schemeClr val="tx1"/>
                </a:solidFill>
              </a:rPr>
              <a:t> Jesus and his teaching; to </a:t>
            </a:r>
            <a:r>
              <a:rPr lang="en-US" sz="4800" i="1" u="sng" dirty="0">
                <a:solidFill>
                  <a:schemeClr val="tx1"/>
                </a:solidFill>
              </a:rPr>
              <a:t>grow</a:t>
            </a:r>
            <a:r>
              <a:rPr lang="en-US" sz="4800" dirty="0">
                <a:solidFill>
                  <a:schemeClr val="tx1"/>
                </a:solidFill>
              </a:rPr>
              <a:t> more like Jesus; to </a:t>
            </a:r>
            <a:r>
              <a:rPr lang="en-US" sz="4800" i="1" u="sng" dirty="0">
                <a:solidFill>
                  <a:schemeClr val="tx1"/>
                </a:solidFill>
              </a:rPr>
              <a:t>go</a:t>
            </a:r>
            <a:r>
              <a:rPr lang="en-US" sz="4800" dirty="0">
                <a:solidFill>
                  <a:schemeClr val="tx1"/>
                </a:solidFill>
              </a:rPr>
              <a:t> for Jesus, serving others, and making new disciples </a:t>
            </a:r>
            <a:r>
              <a:rPr lang="en-US" sz="4400" dirty="0">
                <a:solidFill>
                  <a:schemeClr val="tx1"/>
                </a:solidFill>
              </a:rPr>
              <a:t>(Source: </a:t>
            </a:r>
            <a:r>
              <a:rPr lang="en-US" sz="4400" i="1" dirty="0">
                <a:solidFill>
                  <a:schemeClr val="tx1"/>
                </a:solidFill>
              </a:rPr>
              <a:t>Rose Guide to Discipleship</a:t>
            </a:r>
            <a:r>
              <a:rPr lang="en-US" sz="4400" dirty="0">
                <a:solidFill>
                  <a:schemeClr val="tx1"/>
                </a:solidFill>
              </a:rPr>
              <a:t>).  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1886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F6CD9-615A-6108-2893-B5CDAECC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9634-CE9B-02F3-6B1E-5C674395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/>
          <a:lstStyle/>
          <a:p>
            <a:pPr algn="ctr"/>
            <a:r>
              <a:rPr lang="en-US" u="sng" dirty="0"/>
              <a:t>Remain in Christ (v.4-5)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C2AC5031-EC99-8F08-42B8-411F759F64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1354"/>
            <a:ext cx="12013035" cy="41189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Question</a:t>
            </a:r>
            <a:r>
              <a:rPr lang="en-US" sz="4400" dirty="0">
                <a:solidFill>
                  <a:schemeClr val="tx1"/>
                </a:solidFill>
              </a:rPr>
              <a:t>: Why does Jesus tell us to abide in him?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005D6-EAC5-6810-38D1-84BDAC769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87068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58C71-E2EB-3EF3-7914-2FCE98B0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0C83-64E3-517A-639F-841BA9D9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/>
          <a:lstStyle/>
          <a:p>
            <a:pPr algn="ctr"/>
            <a:r>
              <a:rPr lang="en-US" u="sng" dirty="0"/>
              <a:t>Remain in Christ (v.4-5)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46D1E98F-9456-500D-AE71-48A87EA762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1354"/>
            <a:ext cx="12013035" cy="41189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Question</a:t>
            </a:r>
            <a:r>
              <a:rPr lang="en-US" sz="4400" dirty="0">
                <a:solidFill>
                  <a:schemeClr val="tx1"/>
                </a:solidFill>
              </a:rPr>
              <a:t>: Why does Jesus tell us to abide in him?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i="1" dirty="0">
                <a:solidFill>
                  <a:schemeClr val="tx1"/>
                </a:solidFill>
              </a:rPr>
              <a:t>Answer</a:t>
            </a:r>
            <a:r>
              <a:rPr lang="en-US" sz="4400" dirty="0">
                <a:solidFill>
                  <a:schemeClr val="tx1"/>
                </a:solidFill>
              </a:rPr>
              <a:t>: “</a:t>
            </a:r>
            <a:r>
              <a:rPr lang="en-US" sz="4400" i="1" dirty="0">
                <a:solidFill>
                  <a:schemeClr val="tx1"/>
                </a:solidFill>
              </a:rPr>
              <a:t>For apart from me you can do nothing”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2D20B-7694-3E7E-3C0F-08C3A8B9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6693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81" y="365125"/>
            <a:ext cx="993763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What does it mean to abide in Christ?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275" y="1894115"/>
            <a:ext cx="11198524" cy="41271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Pastor Jim says it means: </a:t>
            </a:r>
            <a:r>
              <a:rPr lang="en-US" sz="4000" b="1" i="1" dirty="0">
                <a:solidFill>
                  <a:schemeClr val="tx1"/>
                </a:solidFill>
              </a:rPr>
              <a:t>“We are continually walking with Christ. We will give evidence of this in </a:t>
            </a:r>
            <a:r>
              <a:rPr lang="en-US" sz="4000" b="1" i="1" u="sng" dirty="0">
                <a:solidFill>
                  <a:schemeClr val="tx1"/>
                </a:solidFill>
              </a:rPr>
              <a:t>word</a:t>
            </a:r>
            <a:r>
              <a:rPr lang="en-US" sz="4000" b="1" i="1" dirty="0">
                <a:solidFill>
                  <a:schemeClr val="tx1"/>
                </a:solidFill>
              </a:rPr>
              <a:t> and </a:t>
            </a:r>
            <a:r>
              <a:rPr lang="en-US" sz="4000" b="1" i="1" u="sng" dirty="0">
                <a:solidFill>
                  <a:schemeClr val="tx1"/>
                </a:solidFill>
              </a:rPr>
              <a:t>deed</a:t>
            </a:r>
            <a:r>
              <a:rPr lang="en-US" sz="4000" b="1" i="1" dirty="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5672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1C978-49EC-F7F7-1F75-D75E6544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ADE0-CD03-BA28-76A2-EBF95DE7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/>
          <a:lstStyle/>
          <a:p>
            <a:pPr algn="ctr"/>
            <a:r>
              <a:rPr lang="en-US" u="sng" dirty="0"/>
              <a:t>The Warning (v.6)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C8D99417-8552-F3F8-D9BD-80EB4C76C5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1354"/>
            <a:ext cx="12013035" cy="411899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 Who are the </a:t>
            </a:r>
            <a:r>
              <a:rPr lang="en-US" sz="4400" b="1" i="1" u="sng" dirty="0">
                <a:solidFill>
                  <a:schemeClr val="tx1"/>
                </a:solidFill>
              </a:rPr>
              <a:t>burned</a:t>
            </a:r>
            <a:r>
              <a:rPr lang="en-US" sz="4400" dirty="0">
                <a:solidFill>
                  <a:schemeClr val="tx1"/>
                </a:solidFill>
              </a:rPr>
              <a:t> branches?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Three interpretations of this verse.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1F3EC-CBE7-83CE-8F2C-FBBAEAF58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24578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4C387-E01D-4C4C-F772-14B0E524A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52A7-32C7-2F22-3177-0DDD865C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2" y="365125"/>
            <a:ext cx="10343626" cy="968725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Abide in Me and My Words (v.7-8)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CC4F5603-DE74-F24C-1F05-3D26F6901C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1354"/>
            <a:ext cx="12013035" cy="41189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1. </a:t>
            </a:r>
            <a:r>
              <a:rPr lang="en-US" sz="4400" dirty="0">
                <a:solidFill>
                  <a:schemeClr val="tx1"/>
                </a:solidFill>
              </a:rPr>
              <a:t>Pray according to the will of God.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2.</a:t>
            </a:r>
            <a:r>
              <a:rPr lang="en-US" sz="4400" dirty="0">
                <a:solidFill>
                  <a:schemeClr val="tx1"/>
                </a:solidFill>
              </a:rPr>
              <a:t> Glorify God by bearing fruit and proving to be a disciple of Christ.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F9287-522E-9945-6921-C2B5BAA40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3090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C5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92" y="171161"/>
            <a:ext cx="2962389" cy="2356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Disciples Making Disciples</a:t>
            </a:r>
          </a:p>
        </p:txBody>
      </p:sp>
      <p:pic>
        <p:nvPicPr>
          <p:cNvPr id="5" name="Pruning.jpg">
            <a:extLst>
              <a:ext uri="{FF2B5EF4-FFF2-40B4-BE49-F238E27FC236}">
                <a16:creationId xmlns:a16="http://schemas.microsoft.com/office/drawing/2014/main" id="{4E0959AC-B210-8507-CCCB-967DDC31AC30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86200" y="1"/>
            <a:ext cx="8305800" cy="60298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220BC49-44E0-42F0-B68C-9CAB56DBF4C0}" type="slidenum">
              <a:rPr lang="en-US" smtClean="0"/>
              <a:pPr algn="l">
                <a:spcAft>
                  <a:spcPts val="600"/>
                </a:spcAft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23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Personal Reflection Question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1353799" cy="413574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What sin, stuff, or satisfaction keeps you from bearing fruit?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35352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5" y="1921079"/>
            <a:ext cx="10831285" cy="42894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Bible Study/Remain in Christ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John 15:1-17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171-175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Break up in groups of four and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do the bible study together.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04743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AF72A-727A-870B-8EBD-DA4B60264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723D-31B0-0AA3-B25F-D6BFE42B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Homework Assignment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3239053F-F6AB-2F04-6162-31390B374E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5" y="1921079"/>
            <a:ext cx="10831285" cy="42894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Bible Study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Scripture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Matthew 13:1-23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176-183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8BF90-A36A-FEDB-CCEB-3374E30B4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1811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142ACD-A783-4542-9001-3DBF49584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DBC4796-5E68-9741-875E-7B5C77EEC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59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158BA-0EA6-E44C-98EE-F4B91E8CEA76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1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What a Disciple Isn’t</a:t>
            </a:r>
          </a:p>
        </p:txBody>
      </p:sp>
      <p:pic>
        <p:nvPicPr>
          <p:cNvPr id="6" name="Content Placeholder 5" descr="A person in a white robe talking to a person on a bench&#10;&#10;Description automatically generated">
            <a:extLst>
              <a:ext uri="{FF2B5EF4-FFF2-40B4-BE49-F238E27FC236}">
                <a16:creationId xmlns:a16="http://schemas.microsoft.com/office/drawing/2014/main" id="{E68BFBBA-C0E7-674C-A62D-41DB8CCB42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16" y="1589088"/>
            <a:ext cx="9269650" cy="4283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008955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24F4D-33CF-0367-A5F8-283D8A3B6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72424F1-6A8E-A99A-3CCB-A3B3CE8186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4ECC2E6-D2C7-86E7-5F60-AF797BA2F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60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7F1C76-59C5-7109-175F-BBCB8DB0C47D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A09D9EDC-708E-4E03-31AE-4DF4F7A41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3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C7BDE-796E-4B00-9E94-71F08954DFF4}"/>
              </a:ext>
            </a:extLst>
          </p:cNvPr>
          <p:cNvSpPr txBox="1"/>
          <p:nvPr/>
        </p:nvSpPr>
        <p:spPr>
          <a:xfrm>
            <a:off x="2500604" y="5654351"/>
            <a:ext cx="264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 Five</a:t>
            </a:r>
          </a:p>
        </p:txBody>
      </p:sp>
    </p:spTree>
    <p:extLst>
      <p:ext uri="{BB962C8B-B14F-4D97-AF65-F5344CB8AC3E}">
        <p14:creationId xmlns:p14="http://schemas.microsoft.com/office/powerpoint/2010/main" val="3194726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C7870-CC67-10F3-1F56-F548C39B2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4BC70D0-B4DD-3DE9-0C74-83767A8B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8F1D38-A6B3-8637-8405-7BD8FD6E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9F6A4C31-9AAB-3493-3162-CE1E09804E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B7A65D01-6F3B-1DCF-6EE6-59C6B276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B55B3-C307-ECC1-1C48-A1B0DB448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0774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448" y="605574"/>
            <a:ext cx="5763236" cy="53552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Scripture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5 /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Pages 176-183</a:t>
            </a: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27715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60186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Four Times A Week in the Bible Video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69266"/>
            <a:ext cx="12128740" cy="4360600"/>
          </a:xfrm>
          <a:prstGeom prst="rect">
            <a:avLst/>
          </a:prstGeom>
        </p:spPr>
        <p:txBody>
          <a:bodyPr/>
          <a:lstStyle/>
          <a:p>
            <a:endParaRPr lang="en-US" sz="3200" dirty="0">
              <a:hlinkClick r:id="rId3"/>
            </a:endParaRPr>
          </a:p>
          <a:p>
            <a:pPr marL="0" indent="0">
              <a:buNone/>
            </a:pPr>
            <a:endParaRPr lang="en-US" sz="3200" dirty="0">
              <a:hlinkClick r:id="rId3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63</a:t>
            </a:fld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AF15-240A-F665-900D-087DB54444BD}"/>
              </a:ext>
            </a:extLst>
          </p:cNvPr>
          <p:cNvSpPr txBox="1"/>
          <p:nvPr/>
        </p:nvSpPr>
        <p:spPr>
          <a:xfrm>
            <a:off x="63260" y="1669265"/>
            <a:ext cx="11974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4"/>
              </a:rPr>
              <a:t>Bible Matters - 4 times a week impact (youtube.com)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44367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FD5FA-EAAF-3D31-5128-C01BEB03C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EC77-C90F-241D-8176-8E8A4B95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01474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/>
              <a:t>Why the Bible Matters?   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F0C628CF-9DB8-C526-34A4-83732DD114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77131"/>
            <a:ext cx="12128740" cy="44713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God’s Word is: </a:t>
            </a:r>
            <a:r>
              <a:rPr lang="en-US" sz="4400" b="1" i="1" dirty="0">
                <a:solidFill>
                  <a:schemeClr val="tx1"/>
                </a:solidFill>
              </a:rPr>
              <a:t>Inspired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God’s Word is: </a:t>
            </a:r>
            <a:r>
              <a:rPr lang="en-US" sz="4400" b="1" i="1" dirty="0">
                <a:solidFill>
                  <a:schemeClr val="tx1"/>
                </a:solidFill>
              </a:rPr>
              <a:t>Inerrant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God’s Word is: </a:t>
            </a:r>
            <a:r>
              <a:rPr lang="en-US" sz="4400" b="1" i="1" dirty="0">
                <a:solidFill>
                  <a:schemeClr val="tx1"/>
                </a:solidFill>
              </a:rPr>
              <a:t>Infallible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</a:rPr>
              <a:t>God’s Word is: </a:t>
            </a:r>
            <a:r>
              <a:rPr lang="en-US" sz="4400" b="1" i="1" dirty="0">
                <a:solidFill>
                  <a:schemeClr val="tx1"/>
                </a:solidFill>
              </a:rPr>
              <a:t>Authoritative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571D3-D92C-3D43-713C-DB8022238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08719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1486D-B3F6-9258-7C28-18BEFBCE3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CA8B-257A-D724-F8B8-71276AE1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070435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The </a:t>
            </a:r>
            <a:r>
              <a:rPr lang="en-US" sz="4000" i="1" u="sng" dirty="0"/>
              <a:t>Significance</a:t>
            </a:r>
            <a:r>
              <a:rPr lang="en-US" sz="4000" u="sng" dirty="0"/>
              <a:t> of Scripture in: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1B3A56C7-54F4-82C0-6635-92E881C0EA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2128740" cy="4135749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The life of Israel </a:t>
            </a:r>
            <a:r>
              <a:rPr lang="en-US" sz="4000" b="1" i="1" dirty="0">
                <a:solidFill>
                  <a:schemeClr val="tx1"/>
                </a:solidFill>
              </a:rPr>
              <a:t>(Joshua 1:8). 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The life of the Church </a:t>
            </a:r>
            <a:r>
              <a:rPr lang="en-US" sz="4000" b="1" i="1" dirty="0">
                <a:solidFill>
                  <a:schemeClr val="tx1"/>
                </a:solidFill>
              </a:rPr>
              <a:t>(2 Timothy 3:16-17)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1CBC3-47F1-B8E3-3C7D-18295744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88376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6D39C-3F57-6846-259F-A0A5BDF1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262B-20C7-0A22-AFDA-EB032927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09863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The Significance of Scripture in the Old Testament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E964A543-3A07-6066-9094-E750785202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2128740" cy="413574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Do not let this </a:t>
            </a:r>
            <a:r>
              <a:rPr lang="en-US" sz="4000" b="1" i="1" u="sng" dirty="0">
                <a:solidFill>
                  <a:schemeClr val="tx1"/>
                </a:solidFill>
              </a:rPr>
              <a:t>Book of the Law </a:t>
            </a:r>
            <a:r>
              <a:rPr lang="en-US" sz="4000" dirty="0">
                <a:solidFill>
                  <a:schemeClr val="tx1"/>
                </a:solidFill>
              </a:rPr>
              <a:t>depart from your mouth; </a:t>
            </a:r>
            <a:r>
              <a:rPr lang="en-US" sz="4000" b="1" i="1" u="sng" dirty="0">
                <a:solidFill>
                  <a:schemeClr val="tx1"/>
                </a:solidFill>
              </a:rPr>
              <a:t>meditate on it day and night</a:t>
            </a:r>
            <a:r>
              <a:rPr lang="en-US" sz="4000" dirty="0">
                <a:solidFill>
                  <a:schemeClr val="tx1"/>
                </a:solidFill>
              </a:rPr>
              <a:t>, so that you may be careful to do everything written in it. Then, you will be prosperous and successful.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3200" b="1" dirty="0">
                <a:solidFill>
                  <a:schemeClr val="tx1"/>
                </a:solidFill>
              </a:rPr>
              <a:t> 	        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                                                                                    Joshua 1:8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2CB0C-71B7-471B-3144-0E48A6F70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05713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014746" cy="1325563"/>
          </a:xfrm>
        </p:spPr>
        <p:txBody>
          <a:bodyPr/>
          <a:lstStyle/>
          <a:p>
            <a:pPr algn="ctr"/>
            <a:r>
              <a:rPr lang="en-US" sz="3200" u="sng" dirty="0"/>
              <a:t>The Significance of Scripture in the New Testament </a:t>
            </a:r>
            <a:r>
              <a:rPr lang="en-US" u="sng" dirty="0"/>
              <a:t>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94115"/>
            <a:ext cx="12128740" cy="413574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All Scripture is breathed out by God and profitable for </a:t>
            </a:r>
            <a:r>
              <a:rPr lang="en-US" sz="4000" b="1" i="1" u="sng" dirty="0">
                <a:solidFill>
                  <a:schemeClr val="tx1"/>
                </a:solidFill>
              </a:rPr>
              <a:t>teaching</a:t>
            </a:r>
            <a:r>
              <a:rPr lang="en-US" sz="4000" dirty="0">
                <a:solidFill>
                  <a:schemeClr val="tx1"/>
                </a:solidFill>
              </a:rPr>
              <a:t>, for </a:t>
            </a:r>
            <a:r>
              <a:rPr lang="en-US" sz="4000" b="1" i="1" u="sng" dirty="0">
                <a:solidFill>
                  <a:schemeClr val="tx1"/>
                </a:solidFill>
              </a:rPr>
              <a:t>reproof</a:t>
            </a:r>
            <a:r>
              <a:rPr lang="en-US" sz="4000" dirty="0">
                <a:solidFill>
                  <a:schemeClr val="tx1"/>
                </a:solidFill>
              </a:rPr>
              <a:t>, for </a:t>
            </a:r>
            <a:r>
              <a:rPr lang="en-US" sz="4000" b="1" i="1" u="sng" dirty="0">
                <a:solidFill>
                  <a:schemeClr val="tx1"/>
                </a:solidFill>
              </a:rPr>
              <a:t>correction</a:t>
            </a:r>
            <a:r>
              <a:rPr lang="en-US" sz="4000" dirty="0">
                <a:solidFill>
                  <a:schemeClr val="tx1"/>
                </a:solidFill>
              </a:rPr>
              <a:t>, and for </a:t>
            </a:r>
            <a:r>
              <a:rPr lang="en-US" sz="4000" b="1" i="1" u="sng" dirty="0">
                <a:solidFill>
                  <a:schemeClr val="tx1"/>
                </a:solidFill>
              </a:rPr>
              <a:t>training in righteousness</a:t>
            </a:r>
            <a:r>
              <a:rPr lang="en-US" sz="4000" dirty="0">
                <a:solidFill>
                  <a:schemeClr val="tx1"/>
                </a:solidFill>
              </a:rPr>
              <a:t>, that the man of God may be complete, equipped for every good work.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3200" b="1" dirty="0">
                <a:solidFill>
                  <a:schemeClr val="tx1"/>
                </a:solidFill>
              </a:rPr>
              <a:t> 	        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                                                                             2 Tim. 3:16-17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705163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C6EAE-DCD7-AD27-D562-33B407339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835F-D70C-1820-C3BC-E2AC1CA1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014746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Four-Fold Purpose of Scripture</a:t>
            </a:r>
            <a:r>
              <a:rPr lang="en-US" sz="6000" u="sng" dirty="0"/>
              <a:t>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4EEDAC09-EA00-5514-2B3C-842C7030E0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90689"/>
            <a:ext cx="12128740" cy="4339176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tx1"/>
                </a:solidFill>
              </a:rPr>
              <a:t>Teaching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r>
              <a:rPr lang="en-US" sz="4400" dirty="0">
                <a:solidFill>
                  <a:schemeClr val="tx1"/>
                </a:solidFill>
              </a:rPr>
              <a:t>Tells me what I need to </a:t>
            </a:r>
            <a:r>
              <a:rPr lang="en-US" sz="4400" b="1" i="1" dirty="0">
                <a:solidFill>
                  <a:schemeClr val="tx1"/>
                </a:solidFill>
              </a:rPr>
              <a:t>Know</a:t>
            </a:r>
            <a:r>
              <a:rPr lang="en-US" sz="4400" dirty="0">
                <a:solidFill>
                  <a:schemeClr val="tx1"/>
                </a:solidFill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tx1"/>
                </a:solidFill>
              </a:rPr>
              <a:t>Reproof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r>
              <a:rPr lang="en-US" sz="4400" dirty="0">
                <a:solidFill>
                  <a:schemeClr val="tx1"/>
                </a:solidFill>
              </a:rPr>
              <a:t>Tells me what I need to </a:t>
            </a:r>
            <a:r>
              <a:rPr lang="en-US" sz="4400" b="1" i="1" dirty="0">
                <a:solidFill>
                  <a:schemeClr val="tx1"/>
                </a:solidFill>
              </a:rPr>
              <a:t>Stop</a:t>
            </a:r>
            <a:r>
              <a:rPr lang="en-US" sz="4400" dirty="0">
                <a:solidFill>
                  <a:schemeClr val="tx1"/>
                </a:solidFill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tx1"/>
                </a:solidFill>
              </a:rPr>
              <a:t>Correction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r>
              <a:rPr lang="en-US" sz="4400" dirty="0">
                <a:solidFill>
                  <a:schemeClr val="tx1"/>
                </a:solidFill>
              </a:rPr>
              <a:t>Tells me what I need to </a:t>
            </a:r>
            <a:r>
              <a:rPr lang="en-US" sz="4400" b="1" i="1" dirty="0">
                <a:solidFill>
                  <a:schemeClr val="tx1"/>
                </a:solidFill>
              </a:rPr>
              <a:t>Change</a:t>
            </a:r>
            <a:r>
              <a:rPr lang="en-US" sz="4400" dirty="0">
                <a:solidFill>
                  <a:schemeClr val="tx1"/>
                </a:solidFill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tx1"/>
                </a:solidFill>
              </a:rPr>
              <a:t>Training in Righteousness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r>
              <a:rPr lang="en-US" sz="4400" dirty="0">
                <a:solidFill>
                  <a:schemeClr val="tx1"/>
                </a:solidFill>
              </a:rPr>
              <a:t>Tells me what I need to </a:t>
            </a:r>
            <a:r>
              <a:rPr lang="en-US" sz="4400" b="1" i="1" dirty="0">
                <a:solidFill>
                  <a:schemeClr val="tx1"/>
                </a:solidFill>
              </a:rPr>
              <a:t>Do</a:t>
            </a:r>
            <a:r>
              <a:rPr lang="en-US" sz="4400" dirty="0">
                <a:solidFill>
                  <a:schemeClr val="tx1"/>
                </a:solidFill>
              </a:rPr>
              <a:t>.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1707D-2376-A56D-FAFA-9B5D340A1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9110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0FDBD-963E-FE78-AA3B-D31C56A27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70F2-F1D3-11E5-D9E9-B99EA155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2" y="365125"/>
            <a:ext cx="10620463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Do you have a plan?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46BFC0E7-680E-6602-6613-C8A6BE3126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46913"/>
            <a:ext cx="12128740" cy="39829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i="1" dirty="0">
                <a:solidFill>
                  <a:schemeClr val="tx1"/>
                </a:solidFill>
              </a:rPr>
              <a:t>“If you fail to plan, you are planning to fail.” – </a:t>
            </a:r>
            <a:r>
              <a:rPr lang="en-US" sz="4800" dirty="0">
                <a:solidFill>
                  <a:schemeClr val="tx1"/>
                </a:solidFill>
              </a:rPr>
              <a:t>Benjamin Franklin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327C2-DDFD-AEA1-C2BE-A9B1A1AB8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69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9315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038618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Biblical Discipleship?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1 </a:t>
            </a: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24723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C9DA-10B3-55D9-F2CD-AE5F9667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E297-CEC0-AE9A-65EF-F7F6E8A9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01474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/>
              <a:t>The Three P’s 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1AFEABD8-A01C-BDCA-BCB7-B14E28923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90689"/>
            <a:ext cx="12128740" cy="4339176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i="1" u="sng" dirty="0">
                <a:solidFill>
                  <a:schemeClr val="tx1"/>
                </a:solidFill>
              </a:rPr>
              <a:t>Plan</a:t>
            </a:r>
            <a:r>
              <a:rPr lang="en-US" sz="3600" b="1" i="1" dirty="0">
                <a:solidFill>
                  <a:schemeClr val="tx1"/>
                </a:solidFill>
              </a:rPr>
              <a:t>: </a:t>
            </a:r>
            <a:r>
              <a:rPr lang="en-US" sz="3600" dirty="0">
                <a:solidFill>
                  <a:schemeClr val="tx1"/>
                </a:solidFill>
              </a:rPr>
              <a:t>Have a plan to read the bible systematically.</a:t>
            </a:r>
          </a:p>
          <a:p>
            <a:pPr marL="0" indent="0">
              <a:buNone/>
            </a:pPr>
            <a:r>
              <a:rPr lang="en-US" sz="3600" i="1" u="sng" dirty="0">
                <a:solidFill>
                  <a:schemeClr val="tx1"/>
                </a:solidFill>
              </a:rPr>
              <a:t>Note: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Check our website for a listing of bible reading plans.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1" u="sng" dirty="0">
                <a:solidFill>
                  <a:schemeClr val="tx1"/>
                </a:solidFill>
              </a:rPr>
              <a:t>Prepare</a:t>
            </a:r>
            <a:r>
              <a:rPr lang="en-US" sz="3600" b="1" i="1" dirty="0">
                <a:solidFill>
                  <a:schemeClr val="tx1"/>
                </a:solidFill>
              </a:rPr>
              <a:t>: </a:t>
            </a:r>
            <a:r>
              <a:rPr lang="en-US" sz="3600" dirty="0">
                <a:solidFill>
                  <a:schemeClr val="tx1"/>
                </a:solidFill>
              </a:rPr>
              <a:t>Have a set time and location for Bible reading.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1" u="sng" dirty="0">
                <a:solidFill>
                  <a:schemeClr val="tx1"/>
                </a:solidFill>
              </a:rPr>
              <a:t>Partner</a:t>
            </a:r>
            <a:r>
              <a:rPr lang="en-US" sz="3600" b="1" i="1" dirty="0">
                <a:solidFill>
                  <a:schemeClr val="tx1"/>
                </a:solidFill>
              </a:rPr>
              <a:t>: </a:t>
            </a:r>
            <a:r>
              <a:rPr lang="en-US" sz="3600" dirty="0">
                <a:solidFill>
                  <a:schemeClr val="tx1"/>
                </a:solidFill>
              </a:rPr>
              <a:t>Meet with another disciple weekly.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A9B47-3396-EB59-CE3F-DD2544321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70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679736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F1A1A-7FA4-F241-87E2-36EBB75A7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9D95-F461-FC5C-B694-E8A2C16E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01474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/>
              <a:t>The A.B.C.s of Quiet Time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64BFAC14-7C53-F7D7-40AD-664AA097EB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90689"/>
            <a:ext cx="12128740" cy="4339176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u="sng" dirty="0">
                <a:solidFill>
                  <a:schemeClr val="tx1"/>
                </a:solidFill>
              </a:rPr>
              <a:t>Ask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God to instruct you from His Word.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1" u="sng" dirty="0">
                <a:solidFill>
                  <a:schemeClr val="tx1"/>
                </a:solidFill>
              </a:rPr>
              <a:t>Bible</a:t>
            </a:r>
            <a:r>
              <a:rPr lang="en-US" sz="3600" dirty="0">
                <a:solidFill>
                  <a:schemeClr val="tx1"/>
                </a:solidFill>
              </a:rPr>
              <a:t> reading plan. (Check website for a plan.)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1" u="sng" dirty="0">
                <a:solidFill>
                  <a:schemeClr val="tx1"/>
                </a:solidFill>
              </a:rPr>
              <a:t>Communicate</a:t>
            </a:r>
            <a:r>
              <a:rPr lang="en-US" sz="3600" dirty="0">
                <a:solidFill>
                  <a:schemeClr val="tx1"/>
                </a:solidFill>
              </a:rPr>
              <a:t> with God through prayer.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4028E-6ED4-933D-6157-D53BD665D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71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70014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6" y="365125"/>
            <a:ext cx="1035201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What tools do you have in your toolbox?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53299"/>
            <a:ext cx="12192000" cy="4236440"/>
          </a:xfrm>
          <a:prstGeom prst="rect">
            <a:avLst/>
          </a:prstGeo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What quiet time tools do you use?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What is your Bible Reading Plan?</a:t>
            </a:r>
          </a:p>
          <a:p>
            <a:pPr marL="742950" indent="-742950"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Briefly share your answers with the class. 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chemeClr val="tx1"/>
                </a:solidFill>
              </a:rPr>
              <a:t>For additional Bible reading plans please visit the Go &amp; Tell website. 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72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06437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1929469"/>
            <a:ext cx="10831285" cy="424749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Bible Study/Matthew 13:1-23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Scripture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180-183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Break up in groups of four and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do the bible study together.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73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1781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EC7C-04F0-E1DF-F5FF-954CEE9D7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A8D3-9813-7885-8EE5-03565F93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2" y="365125"/>
            <a:ext cx="10620463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Closing Quote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0613BE34-D29C-EFE0-FE95-75846B006C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46913"/>
            <a:ext cx="12128740" cy="39829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i="1" dirty="0">
                <a:solidFill>
                  <a:schemeClr val="tx1"/>
                </a:solidFill>
              </a:rPr>
              <a:t>“The Scriptures were not given to increase our knowledge but to change our lives.” – </a:t>
            </a:r>
            <a:r>
              <a:rPr lang="en-US" sz="4800" dirty="0">
                <a:solidFill>
                  <a:schemeClr val="tx1"/>
                </a:solidFill>
              </a:rPr>
              <a:t>D.L. Moody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A1E8C-024E-1D04-85D6-A802AD86B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74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69829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E9A3-59BB-6724-BD65-B636C7F30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B876-4570-2C5C-A70B-3ECE80B0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Homework Assignment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44CD17DA-ABC2-DBE5-80F3-64C7B1A1EE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5" y="1921079"/>
            <a:ext cx="10831285" cy="42894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Bible Study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Prayer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Luke 11:1-13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184-195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26EC8-CD48-293E-527C-AF936414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75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77127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142ACD-A783-4542-9001-3DBF49584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DBC4796-5E68-9741-875E-7B5C77EEC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76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158BA-0EA6-E44C-98EE-F4B91E8CEA76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630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77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34AFC2F5-D202-1717-E27F-4F131604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2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E102A-2FCE-37B2-530B-DB5F6AE84D70}"/>
              </a:ext>
            </a:extLst>
          </p:cNvPr>
          <p:cNvSpPr txBox="1"/>
          <p:nvPr/>
        </p:nvSpPr>
        <p:spPr>
          <a:xfrm>
            <a:off x="2369976" y="5673012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Lesson Six</a:t>
            </a:r>
          </a:p>
        </p:txBody>
      </p:sp>
    </p:spTree>
    <p:extLst>
      <p:ext uri="{BB962C8B-B14F-4D97-AF65-F5344CB8AC3E}">
        <p14:creationId xmlns:p14="http://schemas.microsoft.com/office/powerpoint/2010/main" val="29452387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FC279-FBDC-26EA-8D8D-95253EEE4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E5ECB-4F2C-F295-3FEC-4C6CBF904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54D16-6836-7B81-AE4B-01B4B3C5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20881AD9-72DA-FC5A-2C6A-B5F0651823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E46A576D-C489-E15D-798A-D90E0D39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7D349-0E1C-5623-D643-B8F34220D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84259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975180"/>
            <a:ext cx="5979894" cy="54605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Prayer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6 /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Pages 184-195</a:t>
            </a: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93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87260"/>
            <a:ext cx="12192000" cy="458970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i="1" baseline="30000" dirty="0">
                <a:solidFill>
                  <a:schemeClr val="tx1"/>
                </a:solidFill>
              </a:rPr>
              <a:t>19 </a:t>
            </a:r>
            <a:r>
              <a:rPr lang="en-US" sz="3600" i="1" dirty="0">
                <a:solidFill>
                  <a:schemeClr val="tx1"/>
                </a:solidFill>
              </a:rPr>
              <a:t> ”Therefore, go and </a:t>
            </a:r>
            <a:r>
              <a:rPr lang="en-US" sz="3600" b="1" i="1" u="sng" dirty="0">
                <a:solidFill>
                  <a:schemeClr val="tx1"/>
                </a:solidFill>
              </a:rPr>
              <a:t>make disciples </a:t>
            </a:r>
            <a:r>
              <a:rPr lang="en-US" sz="3600" i="1" dirty="0">
                <a:solidFill>
                  <a:schemeClr val="tx1"/>
                </a:solidFill>
              </a:rPr>
              <a:t>of all nations, baptizing them in the name of the Father and of the Son and of the Holy Spirit, </a:t>
            </a:r>
            <a:r>
              <a:rPr lang="en-US" sz="3600" i="1" baseline="30000" dirty="0">
                <a:solidFill>
                  <a:schemeClr val="tx1"/>
                </a:solidFill>
              </a:rPr>
              <a:t>20 </a:t>
            </a:r>
            <a:r>
              <a:rPr lang="en-US" sz="3600" i="1" dirty="0">
                <a:solidFill>
                  <a:schemeClr val="tx1"/>
                </a:solidFill>
              </a:rPr>
              <a:t> and teaching them to obey everything I have commanded you. And surely I am with you always, to the very end of the age.” </a:t>
            </a: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200" dirty="0">
                <a:solidFill>
                  <a:schemeClr val="tx1"/>
                </a:solidFill>
              </a:rPr>
              <a:t>					</a:t>
            </a:r>
            <a:r>
              <a:rPr lang="en-US" sz="3200" b="1" dirty="0">
                <a:solidFill>
                  <a:schemeClr val="tx1"/>
                </a:solidFill>
              </a:rPr>
              <a:t> 		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The Great Commission			                   Matthew 28:19-20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88371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57864"/>
            <a:ext cx="11353799" cy="459787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</a:rPr>
              <a:t>Scripture Reading &amp; Bible Lesson 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</a:rPr>
              <a:t>Luke 11:1-13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673682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/>
              <a:t>Christ’s Prayer (v. 1)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61687"/>
            <a:ext cx="12192000" cy="409382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1. </a:t>
            </a:r>
            <a:r>
              <a:rPr lang="en-US" sz="4400" dirty="0">
                <a:solidFill>
                  <a:schemeClr val="tx1"/>
                </a:solidFill>
              </a:rPr>
              <a:t>It happened in a certain place. 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2.</a:t>
            </a:r>
            <a:r>
              <a:rPr lang="en-US" sz="4400" dirty="0">
                <a:solidFill>
                  <a:schemeClr val="tx1"/>
                </a:solidFill>
              </a:rPr>
              <a:t> It stirred up a question.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18312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365125"/>
            <a:ext cx="1045432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/>
              <a:t>The Pattern for Prayer (vv. 2-4)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75934"/>
            <a:ext cx="12192000" cy="397958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1.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i="1" u="sng" dirty="0">
                <a:solidFill>
                  <a:schemeClr val="tx1"/>
                </a:solidFill>
              </a:rPr>
              <a:t>Person</a:t>
            </a:r>
            <a:r>
              <a:rPr lang="en-US" sz="4400" dirty="0">
                <a:solidFill>
                  <a:schemeClr val="tx1"/>
                </a:solidFill>
              </a:rPr>
              <a:t>: God the Father.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2.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i="1" u="sng" dirty="0">
                <a:solidFill>
                  <a:schemeClr val="tx1"/>
                </a:solidFill>
              </a:rPr>
              <a:t>Promise</a:t>
            </a:r>
            <a:r>
              <a:rPr lang="en-US" sz="4400" dirty="0">
                <a:solidFill>
                  <a:schemeClr val="tx1"/>
                </a:solidFill>
              </a:rPr>
              <a:t>: Your Kingdom to Come.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3.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i="1" u="sng" dirty="0">
                <a:solidFill>
                  <a:schemeClr val="tx1"/>
                </a:solidFill>
              </a:rPr>
              <a:t>Provide</a:t>
            </a:r>
            <a:r>
              <a:rPr lang="en-US" sz="4400" dirty="0">
                <a:solidFill>
                  <a:schemeClr val="tx1"/>
                </a:solidFill>
              </a:rPr>
              <a:t>: For our Daily Needs.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80634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365125"/>
            <a:ext cx="1015266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/>
              <a:t>The Pattern for Prayer (vv. 2-4)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61687"/>
            <a:ext cx="12192000" cy="409382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4. </a:t>
            </a:r>
            <a:r>
              <a:rPr lang="en-US" sz="4400" b="1" i="1" u="sng" dirty="0">
                <a:solidFill>
                  <a:schemeClr val="tx1"/>
                </a:solidFill>
              </a:rPr>
              <a:t>Pardon</a:t>
            </a:r>
            <a:r>
              <a:rPr lang="en-US" sz="4400" dirty="0">
                <a:solidFill>
                  <a:schemeClr val="tx1"/>
                </a:solidFill>
              </a:rPr>
              <a:t>: Forgive us of our sins. 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5.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i="1" u="sng" dirty="0">
                <a:solidFill>
                  <a:schemeClr val="tx1"/>
                </a:solidFill>
              </a:rPr>
              <a:t>Protection</a:t>
            </a:r>
            <a:r>
              <a:rPr lang="en-US" sz="4400" dirty="0">
                <a:solidFill>
                  <a:schemeClr val="tx1"/>
                </a:solidFill>
              </a:rPr>
              <a:t>: Keep us from temptation.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92595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6" y="365125"/>
            <a:ext cx="105014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Christ’s Two Parables on Prayer (vv. 5-13)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61687"/>
            <a:ext cx="12192000" cy="4093829"/>
          </a:xfrm>
          <a:prstGeom prst="rect">
            <a:avLst/>
          </a:prstGeo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400" b="1" i="1" dirty="0">
                <a:solidFill>
                  <a:schemeClr val="tx1"/>
                </a:solidFill>
              </a:rPr>
              <a:t>The Persistent Friend (vv.5-10). </a:t>
            </a:r>
          </a:p>
          <a:p>
            <a:pPr marL="742950" indent="-742950">
              <a:buAutoNum type="arabicPeriod"/>
            </a:pPr>
            <a:endParaRPr lang="en-US" sz="4400" b="1" i="1" dirty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endParaRPr lang="en-US" sz="4400" b="1" i="1" dirty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r>
              <a:rPr lang="en-US" sz="4400" b="1" i="1" dirty="0">
                <a:solidFill>
                  <a:schemeClr val="tx1"/>
                </a:solidFill>
              </a:rPr>
              <a:t>The Faithful Father (vv. 11-13). 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33924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4" y="1894115"/>
            <a:ext cx="10831285" cy="42828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Prayer Tools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189-191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What tools do you use?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Share with each other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352844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How To P.R.A.Y. Acrostic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61687"/>
            <a:ext cx="12192000" cy="4093829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b="1" i="1" dirty="0">
                <a:solidFill>
                  <a:schemeClr val="tx1"/>
                </a:solidFill>
              </a:rPr>
              <a:t>Praise</a:t>
            </a:r>
            <a:r>
              <a:rPr lang="en-US" sz="4800" dirty="0">
                <a:solidFill>
                  <a:schemeClr val="tx1"/>
                </a:solidFill>
              </a:rPr>
              <a:t>: I will praise God.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i="1" dirty="0">
                <a:solidFill>
                  <a:schemeClr val="tx1"/>
                </a:solidFill>
              </a:rPr>
              <a:t>Repent</a:t>
            </a:r>
            <a:r>
              <a:rPr lang="en-US" sz="4800" dirty="0">
                <a:solidFill>
                  <a:schemeClr val="tx1"/>
                </a:solidFill>
              </a:rPr>
              <a:t>: I will confess and repent of sin.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i="1" dirty="0">
                <a:solidFill>
                  <a:schemeClr val="tx1"/>
                </a:solidFill>
              </a:rPr>
              <a:t>Ask</a:t>
            </a:r>
            <a:r>
              <a:rPr lang="en-US" sz="4800" dirty="0">
                <a:solidFill>
                  <a:schemeClr val="tx1"/>
                </a:solidFill>
              </a:rPr>
              <a:t>: I will ask God to meet my needs.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i="1" dirty="0">
                <a:solidFill>
                  <a:schemeClr val="tx1"/>
                </a:solidFill>
              </a:rPr>
              <a:t>Yield</a:t>
            </a:r>
            <a:r>
              <a:rPr lang="en-US" sz="4800" dirty="0">
                <a:solidFill>
                  <a:schemeClr val="tx1"/>
                </a:solidFill>
              </a:rPr>
              <a:t>: I will yield to God’s leading</a:t>
            </a:r>
            <a:r>
              <a:rPr lang="en-US" sz="4400" dirty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65019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The B.L.E.S.S. Acrostic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93131"/>
            <a:ext cx="12192000" cy="4262386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Body</a:t>
            </a:r>
            <a:r>
              <a:rPr lang="en-US" sz="4400" dirty="0">
                <a:solidFill>
                  <a:schemeClr val="tx1"/>
                </a:solidFill>
              </a:rPr>
              <a:t>: Physical Health/Protection from injury.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Labor</a:t>
            </a:r>
            <a:r>
              <a:rPr lang="en-US" sz="4400" dirty="0">
                <a:solidFill>
                  <a:schemeClr val="tx1"/>
                </a:solidFill>
              </a:rPr>
              <a:t>: Work, business, and employment.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4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Emotions</a:t>
            </a:r>
            <a:r>
              <a:rPr lang="en-US" sz="4400" dirty="0">
                <a:solidFill>
                  <a:schemeClr val="tx1"/>
                </a:solidFill>
              </a:rPr>
              <a:t>: Joy, Peace, and victory over anxiety and depression.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653902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The B.L.E.S.S. Acrostic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61687"/>
            <a:ext cx="12192000" cy="4093829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Social Relationships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800" b="1" i="1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Marriage, Family, Friends and Co-workers. </a:t>
            </a:r>
            <a:endParaRPr lang="en-US" sz="4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400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i="1" dirty="0">
                <a:solidFill>
                  <a:schemeClr val="tx1"/>
                </a:solidFill>
              </a:rPr>
              <a:t>Spiritual Relationships</a:t>
            </a:r>
            <a:r>
              <a:rPr lang="en-US" sz="4400" dirty="0">
                <a:solidFill>
                  <a:schemeClr val="tx1"/>
                </a:solidFill>
              </a:rPr>
              <a:t>: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Salvation, Walk with Jesus and Church.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201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05995-8873-BF0E-F9BA-42C56C91F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C598-B854-8A07-FA57-420F3EA7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Disciples Making Disciples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4C6C7ECA-FBB5-CC53-570A-155C7AA588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5" y="1921079"/>
            <a:ext cx="10831285" cy="42894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Bible Study/Prayer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Luke 11:1-13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184-195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Break up in groups of four and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do the bible study together.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55B3-CA6E-931F-F18A-5B8CFB4CC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89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0249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Characteristics of a Disciple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0394" y="1619074"/>
            <a:ext cx="11367082" cy="4420999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/>
                </a:solidFill>
              </a:rPr>
              <a:t>Devoted: Luke 9:23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/>
                </a:solidFill>
              </a:rPr>
              <a:t>Directives: Matt. 22:37-40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/>
                </a:solidFill>
              </a:rPr>
              <a:t>Declare: Revelation 12:17b</a:t>
            </a: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078143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46B21-B3B7-A8EC-FD6D-3B8DDE45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3EA5-E929-F1D6-024E-71F89B38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Homework Assignment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0CAF2139-5228-B082-4591-AB1C490FC3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515" y="1921079"/>
            <a:ext cx="10831285" cy="42894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Bible Study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Fellowship 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John 13:1-17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Pages 196-203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5FF87-ED3A-66B7-885E-49998B26B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90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90771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91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834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AB5D-0D18-4FC3-7AD0-2A9629B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055F260-2F57-B5C8-ED92-831A45D1F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2863950"/>
            <a:ext cx="6914745" cy="17092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Disciples </a:t>
            </a:r>
            <a:b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</a:br>
            <a:r>
              <a:rPr lang="en-US" sz="7200" b="1" i="1" dirty="0">
                <a:solidFill>
                  <a:schemeClr val="bg1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Making</a:t>
            </a:r>
            <a:r>
              <a:rPr lang="en-US" sz="7200" b="1" dirty="0">
                <a:solidFill>
                  <a:srgbClr val="2CB779"/>
                </a:solidFill>
                <a:latin typeface="Helvetica Neue 55 Roman" panose="02000503000000020004" pitchFamily="2" charset="0"/>
                <a:ea typeface="Helvetica Neue 55 Roman" panose="02000503000000020004" pitchFamily="2" charset="0"/>
                <a:cs typeface="Helvetica Neue 55 Roman" panose="02000503000000020004" pitchFamily="2" charset="0"/>
              </a:rPr>
              <a:t> Disciples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EB6D5B7-095D-28CA-DFD2-2B0A71C0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92</a:t>
            </a:fld>
            <a:endParaRPr lang="en-ID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FA131-40C1-267D-3E60-77858A6B2F5C}"/>
              </a:ext>
            </a:extLst>
          </p:cNvPr>
          <p:cNvCxnSpPr>
            <a:cxnSpLocks/>
          </p:cNvCxnSpPr>
          <p:nvPr/>
        </p:nvCxnSpPr>
        <p:spPr>
          <a:xfrm>
            <a:off x="838200" y="2013568"/>
            <a:ext cx="4087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een background with white text and white text&#10;&#10;Description automatically generated">
            <a:extLst>
              <a:ext uri="{FF2B5EF4-FFF2-40B4-BE49-F238E27FC236}">
                <a16:creationId xmlns:a16="http://schemas.microsoft.com/office/drawing/2014/main" id="{1D63D80F-32D3-C934-2DDC-85B105EF5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3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2BF59-58DE-CE8C-249B-24B2EAF136B3}"/>
              </a:ext>
            </a:extLst>
          </p:cNvPr>
          <p:cNvSpPr txBox="1"/>
          <p:nvPr/>
        </p:nvSpPr>
        <p:spPr>
          <a:xfrm>
            <a:off x="1791479" y="5551714"/>
            <a:ext cx="3564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Lesson Seven</a:t>
            </a:r>
          </a:p>
        </p:txBody>
      </p:sp>
    </p:spTree>
    <p:extLst>
      <p:ext uri="{BB962C8B-B14F-4D97-AF65-F5344CB8AC3E}">
        <p14:creationId xmlns:p14="http://schemas.microsoft.com/office/powerpoint/2010/main" val="1764216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FC279-FBDC-26EA-8D8D-95253EEE4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E5ECB-4F2C-F295-3FEC-4C6CBF904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54D16-6836-7B81-AE4B-01B4B3C5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40080"/>
            <a:ext cx="6418972" cy="5798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you prayed about who you can disciple?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20881AD9-72DA-FC5A-2C6A-B5F0651823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E46A576D-C489-E15D-798A-D90E0D39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7D349-0E1C-5623-D643-B8F34220D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04568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38FFD3-7719-A346-A057-24208A20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2726421"/>
            <a:ext cx="6875292" cy="33851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Fellowship</a:t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7/</a:t>
            </a:r>
            <a:b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Pages 196-203</a:t>
            </a:r>
          </a:p>
        </p:txBody>
      </p:sp>
      <p:pic>
        <p:nvPicPr>
          <p:cNvPr id="22" name="Picture Placeholder 21" descr="A blue cover with white text&#10;&#10;Description automatically generated">
            <a:extLst>
              <a:ext uri="{FF2B5EF4-FFF2-40B4-BE49-F238E27FC236}">
                <a16:creationId xmlns:a16="http://schemas.microsoft.com/office/drawing/2014/main" id="{02DFE352-8CBD-0DE9-7A91-14F9090F0E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F4B32-D491-D649-A526-944CBC32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79970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ion chasing a wildebeest&#10;&#10;Description automatically generated">
            <a:extLst>
              <a:ext uri="{FF2B5EF4-FFF2-40B4-BE49-F238E27FC236}">
                <a16:creationId xmlns:a16="http://schemas.microsoft.com/office/drawing/2014/main" id="{7F603DB7-064F-77D4-476F-ADC41BE9E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5234320"/>
            <a:ext cx="7581530" cy="11220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Why Is Fellowship Important?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220BC49-44E0-42F0-B68C-9CAB56DBF4C0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95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73475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1083" cy="1325563"/>
          </a:xfrm>
        </p:spPr>
        <p:txBody>
          <a:bodyPr/>
          <a:lstStyle/>
          <a:p>
            <a:pPr algn="ctr"/>
            <a:r>
              <a:rPr lang="en-US" u="sng" dirty="0"/>
              <a:t>Disciples Making Disciples   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59789"/>
            <a:ext cx="12192000" cy="441717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sz="4400" b="1" baseline="30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000" b="1" baseline="30000" dirty="0">
                <a:solidFill>
                  <a:schemeClr val="tx1"/>
                </a:solidFill>
              </a:rPr>
              <a:t>And they devoted themselves to the apostles’ </a:t>
            </a:r>
            <a:r>
              <a:rPr lang="en-US" sz="6000" b="1" i="1" u="sng" baseline="30000" dirty="0">
                <a:solidFill>
                  <a:schemeClr val="tx1"/>
                </a:solidFill>
              </a:rPr>
              <a:t>teaching</a:t>
            </a:r>
            <a:r>
              <a:rPr lang="en-US" sz="6000" b="1" baseline="30000" dirty="0">
                <a:solidFill>
                  <a:schemeClr val="tx1"/>
                </a:solidFill>
              </a:rPr>
              <a:t> and the </a:t>
            </a:r>
            <a:r>
              <a:rPr lang="en-US" sz="6000" b="1" i="1" u="sng" baseline="30000" dirty="0">
                <a:solidFill>
                  <a:schemeClr val="tx1"/>
                </a:solidFill>
              </a:rPr>
              <a:t>fellowship</a:t>
            </a:r>
            <a:r>
              <a:rPr lang="en-US" sz="6000" b="1" baseline="30000" dirty="0">
                <a:solidFill>
                  <a:schemeClr val="tx1"/>
                </a:solidFill>
              </a:rPr>
              <a:t>, to the </a:t>
            </a:r>
            <a:r>
              <a:rPr lang="en-US" sz="6000" b="1" i="1" u="sng" baseline="30000" dirty="0">
                <a:solidFill>
                  <a:schemeClr val="tx1"/>
                </a:solidFill>
              </a:rPr>
              <a:t>breaking of bread</a:t>
            </a:r>
            <a:r>
              <a:rPr lang="en-US" sz="6000" b="1" baseline="30000" dirty="0">
                <a:solidFill>
                  <a:schemeClr val="tx1"/>
                </a:solidFill>
              </a:rPr>
              <a:t> and the </a:t>
            </a:r>
            <a:r>
              <a:rPr lang="en-US" sz="6000" b="1" i="1" u="sng" baseline="30000" dirty="0">
                <a:solidFill>
                  <a:schemeClr val="tx1"/>
                </a:solidFill>
              </a:rPr>
              <a:t>prayers</a:t>
            </a:r>
            <a:r>
              <a:rPr lang="en-US" sz="6000" b="1" baseline="30000" dirty="0">
                <a:solidFill>
                  <a:schemeClr val="tx1"/>
                </a:solidFill>
              </a:rPr>
              <a:t>.</a:t>
            </a:r>
            <a:r>
              <a:rPr lang="en-US" sz="6000" b="1" u="sng" baseline="30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6000" b="1" baseline="30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000" b="1" baseline="30000" dirty="0">
                <a:solidFill>
                  <a:schemeClr val="tx1"/>
                </a:solidFill>
              </a:rPr>
              <a:t>Acts 2:42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200" dirty="0">
                <a:solidFill>
                  <a:schemeClr val="tx1"/>
                </a:solidFill>
              </a:rPr>
              <a:t>								  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96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753611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C6EAE-DCD7-AD27-D562-33B407339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835F-D70C-1820-C3BC-E2AC1CA1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73988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Four Reasons for Gathering in God’s House</a:t>
            </a:r>
            <a:r>
              <a:rPr lang="en-US" sz="3600" u="sng" dirty="0"/>
              <a:t> </a:t>
            </a:r>
            <a:r>
              <a:rPr lang="en-US" sz="4800" u="sng" dirty="0"/>
              <a:t>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4EEDAC09-EA00-5514-2B3C-842C7030E0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66823"/>
            <a:ext cx="12128740" cy="4063042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tx1"/>
                </a:solidFill>
              </a:rPr>
              <a:t>Teaching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r>
              <a:rPr lang="en-US" sz="4400" dirty="0">
                <a:solidFill>
                  <a:schemeClr val="tx1"/>
                </a:solidFill>
              </a:rPr>
              <a:t>Instruction in Sound Doctrine. 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tx1"/>
                </a:solidFill>
              </a:rPr>
              <a:t>Fellowship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r>
              <a:rPr lang="en-US" sz="4400" dirty="0">
                <a:solidFill>
                  <a:schemeClr val="tx1"/>
                </a:solidFill>
              </a:rPr>
              <a:t>Accountability with Others.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tx1"/>
                </a:solidFill>
              </a:rPr>
              <a:t>Communion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r>
              <a:rPr lang="en-US" sz="4400" dirty="0">
                <a:solidFill>
                  <a:schemeClr val="tx1"/>
                </a:solidFill>
              </a:rPr>
              <a:t>Remembering Jesus’ death. 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u="sng" dirty="0">
                <a:solidFill>
                  <a:schemeClr val="tx1"/>
                </a:solidFill>
              </a:rPr>
              <a:t>Prayer</a:t>
            </a:r>
            <a:r>
              <a:rPr lang="en-US" sz="4400" b="1" dirty="0">
                <a:solidFill>
                  <a:schemeClr val="tx1"/>
                </a:solidFill>
              </a:rPr>
              <a:t>: </a:t>
            </a:r>
            <a:r>
              <a:rPr lang="en-US" sz="4400" dirty="0">
                <a:solidFill>
                  <a:schemeClr val="tx1"/>
                </a:solidFill>
              </a:rPr>
              <a:t>Individually and Collectively.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1707D-2376-A56D-FAFA-9B5D340A1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97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312816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365125"/>
            <a:ext cx="10558733" cy="1325563"/>
          </a:xfrm>
        </p:spPr>
        <p:txBody>
          <a:bodyPr/>
          <a:lstStyle/>
          <a:p>
            <a:pPr algn="ctr"/>
            <a:r>
              <a:rPr lang="en-US" u="sng" dirty="0"/>
              <a:t>Disciples Making Disciples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1526959"/>
            <a:ext cx="11950566" cy="495209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baseline="30000" dirty="0">
                <a:solidFill>
                  <a:schemeClr val="tx1"/>
                </a:solidFill>
              </a:rPr>
              <a:t>24 </a:t>
            </a:r>
            <a:r>
              <a:rPr lang="en-US" sz="4000" b="1" dirty="0">
                <a:solidFill>
                  <a:schemeClr val="tx1"/>
                </a:solidFill>
              </a:rPr>
              <a:t> And let us </a:t>
            </a:r>
            <a:r>
              <a:rPr lang="en-US" sz="4000" b="1" i="1" u="sng" dirty="0">
                <a:solidFill>
                  <a:schemeClr val="tx1"/>
                </a:solidFill>
              </a:rPr>
              <a:t>consider</a:t>
            </a:r>
            <a:r>
              <a:rPr lang="en-US" sz="4000" b="1" dirty="0">
                <a:solidFill>
                  <a:schemeClr val="tx1"/>
                </a:solidFill>
              </a:rPr>
              <a:t> how to </a:t>
            </a:r>
            <a:r>
              <a:rPr lang="en-US" sz="4000" b="1" i="1" u="sng" dirty="0">
                <a:solidFill>
                  <a:schemeClr val="tx1"/>
                </a:solidFill>
              </a:rPr>
              <a:t>stir up </a:t>
            </a:r>
            <a:r>
              <a:rPr lang="en-US" sz="4000" b="1" dirty="0">
                <a:solidFill>
                  <a:schemeClr val="tx1"/>
                </a:solidFill>
              </a:rPr>
              <a:t>one another to </a:t>
            </a:r>
            <a:r>
              <a:rPr lang="en-US" sz="4000" b="1" i="1" u="sng" dirty="0">
                <a:solidFill>
                  <a:schemeClr val="tx1"/>
                </a:solidFill>
              </a:rPr>
              <a:t>love and good works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baseline="30000" dirty="0">
                <a:solidFill>
                  <a:schemeClr val="tx1"/>
                </a:solidFill>
              </a:rPr>
              <a:t>25 </a:t>
            </a:r>
            <a:r>
              <a:rPr lang="en-US" sz="4000" b="1" dirty="0">
                <a:solidFill>
                  <a:schemeClr val="tx1"/>
                </a:solidFill>
              </a:rPr>
              <a:t> not neglecting to meet together, as is the habit of some, </a:t>
            </a:r>
            <a:r>
              <a:rPr lang="en-US" sz="4000" b="1" i="1" u="sng" dirty="0">
                <a:solidFill>
                  <a:schemeClr val="tx1"/>
                </a:solidFill>
              </a:rPr>
              <a:t>but encouraging </a:t>
            </a:r>
            <a:r>
              <a:rPr lang="en-US" sz="4000" b="1" dirty="0">
                <a:solidFill>
                  <a:schemeClr val="tx1"/>
                </a:solidFill>
              </a:rPr>
              <a:t>one another, all the more as you see the Day drawing near.</a:t>
            </a:r>
            <a:r>
              <a:rPr lang="en-US" sz="4400" b="1" dirty="0">
                <a:solidFill>
                  <a:schemeClr val="tx1"/>
                </a:solidFill>
              </a:rPr>
              <a:t>        </a:t>
            </a:r>
            <a:r>
              <a:rPr lang="en-US" sz="4000" b="1" dirty="0">
                <a:solidFill>
                  <a:schemeClr val="tx1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en-US" sz="3200" b="1" u="sng" dirty="0">
                <a:solidFill>
                  <a:schemeClr val="tx1"/>
                </a:solidFill>
              </a:rPr>
              <a:t>Hebrews 10:24-25</a:t>
            </a:r>
            <a:r>
              <a:rPr lang="en-US" sz="3200" dirty="0">
                <a:solidFill>
                  <a:schemeClr val="tx1"/>
                </a:solidFill>
              </a:rPr>
              <a:t>										  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98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00693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3FF-BE4E-CB44-AF6A-E397C3CD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9" y="365125"/>
            <a:ext cx="10256808" cy="1325563"/>
          </a:xfrm>
        </p:spPr>
        <p:txBody>
          <a:bodyPr/>
          <a:lstStyle/>
          <a:p>
            <a:pPr algn="ctr"/>
            <a:r>
              <a:rPr lang="en-US" u="sng" dirty="0"/>
              <a:t>Why Gather in God’s House? 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C84D3F-43BC-E94A-B109-37B77D3A9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2044460"/>
            <a:ext cx="11950566" cy="443459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b="1" u="sng" dirty="0">
                <a:solidFill>
                  <a:schemeClr val="tx1"/>
                </a:solidFill>
              </a:rPr>
              <a:t>Consider Those in Christ</a:t>
            </a:r>
            <a:r>
              <a:rPr lang="en-US" sz="4000" dirty="0">
                <a:solidFill>
                  <a:schemeClr val="tx1"/>
                </a:solidFill>
              </a:rPr>
              <a:t>: Think about them. </a:t>
            </a: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u="sng" dirty="0">
                <a:solidFill>
                  <a:schemeClr val="tx1"/>
                </a:solidFill>
              </a:rPr>
              <a:t>Stir Up the Saints</a:t>
            </a:r>
            <a:r>
              <a:rPr lang="en-US" sz="4000" dirty="0">
                <a:solidFill>
                  <a:schemeClr val="tx1"/>
                </a:solidFill>
              </a:rPr>
              <a:t>: To Love and Good Works.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u="sng" dirty="0">
                <a:solidFill>
                  <a:schemeClr val="tx1"/>
                </a:solidFill>
              </a:rPr>
              <a:t>Encourage Everyone</a:t>
            </a:r>
            <a:r>
              <a:rPr lang="en-US" sz="4000" dirty="0">
                <a:solidFill>
                  <a:schemeClr val="tx1"/>
                </a:solidFill>
              </a:rPr>
              <a:t>: As the Day draws near.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92C2-FE58-B442-A486-C46C3E019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20BC49-44E0-42F0-B68C-9CAB56DBF4C0}" type="slidenum">
              <a:rPr lang="en-ID" smtClean="0"/>
              <a:t>99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324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TELL">
      <a:dk1>
        <a:srgbClr val="000000"/>
      </a:dk1>
      <a:lt1>
        <a:srgbClr val="FFFFFF"/>
      </a:lt1>
      <a:dk2>
        <a:srgbClr val="50CCCC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27985</TotalTime>
  <Words>3699</Words>
  <Application>Microsoft Office PowerPoint</Application>
  <PresentationFormat>Widescreen</PresentationFormat>
  <Paragraphs>703</Paragraphs>
  <Slides>139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5" baseType="lpstr">
      <vt:lpstr>Arial</vt:lpstr>
      <vt:lpstr>Calibri</vt:lpstr>
      <vt:lpstr>Century Gothic</vt:lpstr>
      <vt:lpstr>Helvetica Neue 55 Roman</vt:lpstr>
      <vt:lpstr>Wingdings</vt:lpstr>
      <vt:lpstr>Office Theme</vt:lpstr>
      <vt:lpstr>Disciples  Making Disciples</vt:lpstr>
      <vt:lpstr>Expectations/Purpose of Taking this Class </vt:lpstr>
      <vt:lpstr>Expectations/Purpose of Taking this Class </vt:lpstr>
      <vt:lpstr>   What is a Disciple?  Week 1 / Pages 1-14 </vt:lpstr>
      <vt:lpstr>The Definition of a Disciple</vt:lpstr>
      <vt:lpstr>What a Disciple Isn’t</vt:lpstr>
      <vt:lpstr>   What is Biblical Discipleship?  Week 1  </vt:lpstr>
      <vt:lpstr>Disciples Making Disciples</vt:lpstr>
      <vt:lpstr>Characteristics of a Disciple</vt:lpstr>
      <vt:lpstr>Disciples Making Disciples</vt:lpstr>
      <vt:lpstr>Disciples Making Disciples</vt:lpstr>
      <vt:lpstr>Disciples Making Disciples</vt:lpstr>
      <vt:lpstr>Disciples  Making  Disciples   Whoever claims to live in Him must walk as Jesus did.  1 John 2:6 </vt:lpstr>
      <vt:lpstr>Jesus’ Promise to the Faithful Disciple </vt:lpstr>
      <vt:lpstr>Disciples Making Disciples</vt:lpstr>
      <vt:lpstr>   Who Can you Disciple?  Week 1 / Pages 13-14 </vt:lpstr>
      <vt:lpstr>Disciples  Making Disciples</vt:lpstr>
      <vt:lpstr>Disciples  Making Disciples</vt:lpstr>
      <vt:lpstr>   What is a Disciple? </vt:lpstr>
      <vt:lpstr>   What is Biblical Discipleship? </vt:lpstr>
      <vt:lpstr>   Have you prayed about who you can disciple?   </vt:lpstr>
      <vt:lpstr>Five things Disciples who Delight in God Consistently Do.  Week 2   Pages 162-165 </vt:lpstr>
      <vt:lpstr>Disciples Delight In Five Things</vt:lpstr>
      <vt:lpstr>Disciples Making Disciples</vt:lpstr>
      <vt:lpstr>Disciples Making Disciples</vt:lpstr>
      <vt:lpstr>Disciples Making Disciples</vt:lpstr>
      <vt:lpstr>Disciples  Making Disciples</vt:lpstr>
      <vt:lpstr>Disciples  Making Disciples</vt:lpstr>
      <vt:lpstr>   Review    </vt:lpstr>
      <vt:lpstr>   Have you prayed about who you can disciple?   </vt:lpstr>
      <vt:lpstr>Using This Study  Week 3 / Pages 13-17 </vt:lpstr>
      <vt:lpstr>The Three Main Sections of this Book </vt:lpstr>
      <vt:lpstr>Bible Study Sections</vt:lpstr>
      <vt:lpstr>Ask the 5 Ws of Bible Study </vt:lpstr>
      <vt:lpstr>Bible Study Sections</vt:lpstr>
      <vt:lpstr>The Great Commandment</vt:lpstr>
      <vt:lpstr>The Great Commandment</vt:lpstr>
      <vt:lpstr>The Great Commandment Summarized</vt:lpstr>
      <vt:lpstr>Disciples Making Disciples</vt:lpstr>
      <vt:lpstr>Homework Assignment </vt:lpstr>
      <vt:lpstr>Disciples  Making Disciples</vt:lpstr>
      <vt:lpstr>Disciples  Making Disciples</vt:lpstr>
      <vt:lpstr>   Have you prayed about who you can disciple?   </vt:lpstr>
      <vt:lpstr>Remain in Christ  Week 4/ Pages 168-175</vt:lpstr>
      <vt:lpstr>Disciples Making Disciples</vt:lpstr>
      <vt:lpstr>The Vine and Vinedresser (v.1) </vt:lpstr>
      <vt:lpstr>Two Types of Branches (v.2)  </vt:lpstr>
      <vt:lpstr>Cleansed by the Word (v.3)  </vt:lpstr>
      <vt:lpstr>Remain in Christ (v.4-5)  </vt:lpstr>
      <vt:lpstr>Remain in Christ (v.4-5)  </vt:lpstr>
      <vt:lpstr>Remain in Christ (v.4-5)  </vt:lpstr>
      <vt:lpstr>What does it mean to abide in Christ?</vt:lpstr>
      <vt:lpstr>The Warning (v.6)  </vt:lpstr>
      <vt:lpstr>Abide in Me and My Words (v.7-8)  </vt:lpstr>
      <vt:lpstr>Disciples Making Disciples</vt:lpstr>
      <vt:lpstr>Personal Reflection Question</vt:lpstr>
      <vt:lpstr>Disciples Making Disciples</vt:lpstr>
      <vt:lpstr>Homework Assignment </vt:lpstr>
      <vt:lpstr>Disciples  Making Disciples</vt:lpstr>
      <vt:lpstr>Disciples  Making Disciples</vt:lpstr>
      <vt:lpstr>   Have you prayed about who you can disciple?   </vt:lpstr>
      <vt:lpstr> Scripture Week 5 /  Pages 176-183</vt:lpstr>
      <vt:lpstr>Four Times A Week in the Bible Video</vt:lpstr>
      <vt:lpstr>Why the Bible Matters?     </vt:lpstr>
      <vt:lpstr>The Significance of Scripture in:  </vt:lpstr>
      <vt:lpstr>The Significance of Scripture in the Old Testament </vt:lpstr>
      <vt:lpstr>The Significance of Scripture in the New Testament  </vt:lpstr>
      <vt:lpstr>Four-Fold Purpose of Scripture </vt:lpstr>
      <vt:lpstr>Do you have a plan? </vt:lpstr>
      <vt:lpstr>The Three P’s   </vt:lpstr>
      <vt:lpstr>The A.B.C.s of Quiet Time </vt:lpstr>
      <vt:lpstr>What tools do you have in your toolbox?</vt:lpstr>
      <vt:lpstr>Disciples Making Disciples</vt:lpstr>
      <vt:lpstr>Closing Quote  </vt:lpstr>
      <vt:lpstr>Homework Assignment </vt:lpstr>
      <vt:lpstr>Disciples  Making Disciples</vt:lpstr>
      <vt:lpstr>Disciples  Making Disciples</vt:lpstr>
      <vt:lpstr>   Have you prayed about who you can disciple?   </vt:lpstr>
      <vt:lpstr>Prayer  Week 6 /  Pages 184-195</vt:lpstr>
      <vt:lpstr>Disciples Making Disciples</vt:lpstr>
      <vt:lpstr>Christ’s Prayer (v. 1)</vt:lpstr>
      <vt:lpstr>The Pattern for Prayer (vv. 2-4)</vt:lpstr>
      <vt:lpstr>The Pattern for Prayer (vv. 2-4)</vt:lpstr>
      <vt:lpstr>Christ’s Two Parables on Prayer (vv. 5-13)</vt:lpstr>
      <vt:lpstr>Disciples Making Disciples</vt:lpstr>
      <vt:lpstr>How To P.R.A.Y. Acrostic </vt:lpstr>
      <vt:lpstr>The B.L.E.S.S. Acrostic  </vt:lpstr>
      <vt:lpstr>The B.L.E.S.S. Acrostic  </vt:lpstr>
      <vt:lpstr>Disciples Making Disciples </vt:lpstr>
      <vt:lpstr>Homework Assignment </vt:lpstr>
      <vt:lpstr>Disciples  Making Disciples</vt:lpstr>
      <vt:lpstr>Disciples  Making Disciples</vt:lpstr>
      <vt:lpstr>   Have you prayed about who you can disciple?   </vt:lpstr>
      <vt:lpstr>Fellowship  Week 7/  Pages 196-203</vt:lpstr>
      <vt:lpstr>Why Is Fellowship Important?  </vt:lpstr>
      <vt:lpstr>Disciples Making Disciples    </vt:lpstr>
      <vt:lpstr>Four Reasons for Gathering in God’s House  </vt:lpstr>
      <vt:lpstr>Disciples Making Disciples </vt:lpstr>
      <vt:lpstr>Why Gather in God’s House? </vt:lpstr>
      <vt:lpstr>Disciples Making Disciples</vt:lpstr>
      <vt:lpstr>Homework Assignment </vt:lpstr>
      <vt:lpstr>Disciples  Making Disciples</vt:lpstr>
      <vt:lpstr>Disciples  Making Disciples</vt:lpstr>
      <vt:lpstr>   Have you prayed about who you can disciple?   </vt:lpstr>
      <vt:lpstr>Declare the Gospel  Week 8/ Pages 204-212</vt:lpstr>
      <vt:lpstr>Tell Me Your Testimony </vt:lpstr>
      <vt:lpstr>F.I.R.E Acrostic</vt:lpstr>
      <vt:lpstr>L.A.W. Acrostic </vt:lpstr>
      <vt:lpstr> </vt:lpstr>
      <vt:lpstr>Disciples Making Disciples</vt:lpstr>
      <vt:lpstr>Disciples Making Disciples </vt:lpstr>
      <vt:lpstr> Where do you fish?   Place:  People:  1.   1. 2.   2. 3.   3. 4.   4. 5.   5. </vt:lpstr>
      <vt:lpstr>Disciples Making Disciples </vt:lpstr>
      <vt:lpstr>Disciples  Making Disciples</vt:lpstr>
      <vt:lpstr>Disciples  Making Disciples</vt:lpstr>
      <vt:lpstr>   Have you prayed about who you can disciple?   </vt:lpstr>
      <vt:lpstr>Accountability/ Life Questions  Week 9/ Page 230-232</vt:lpstr>
      <vt:lpstr>Starter Questions</vt:lpstr>
      <vt:lpstr>Spiritual Life</vt:lpstr>
      <vt:lpstr>Spiritual Life</vt:lpstr>
      <vt:lpstr>Spiritual Life</vt:lpstr>
      <vt:lpstr>Spiritual Life</vt:lpstr>
      <vt:lpstr>Spiritual Life</vt:lpstr>
      <vt:lpstr>Spiritual Life</vt:lpstr>
      <vt:lpstr>Home Life </vt:lpstr>
      <vt:lpstr>Home Life </vt:lpstr>
      <vt:lpstr>Work Life </vt:lpstr>
      <vt:lpstr>Critical Concerns </vt:lpstr>
      <vt:lpstr>Critical Concerns </vt:lpstr>
      <vt:lpstr>Pray Together</vt:lpstr>
      <vt:lpstr>Disciples  Making Disciples</vt:lpstr>
      <vt:lpstr>Disciples  Making Disciples</vt:lpstr>
      <vt:lpstr>   Have you prayed about who you can disciple?   </vt:lpstr>
      <vt:lpstr>Review  Week 10 </vt:lpstr>
      <vt:lpstr>Five Characteristics of a Disciple</vt:lpstr>
      <vt:lpstr>Disciples Making Disciples </vt:lpstr>
      <vt:lpstr>What has the Lord impressed upon your heart  in this class?   </vt:lpstr>
      <vt:lpstr>PowerPoint Presentation</vt:lpstr>
      <vt:lpstr>Go &amp; Tell Ministries Resources:  Learn to share the Gospel with others.  *Great Commission Study video series  *Go &amp; Tell Evangelism Workshop  www.goandtellministries.org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Sigit</dc:creator>
  <cp:lastModifiedBy>Jim Halstead</cp:lastModifiedBy>
  <cp:revision>183</cp:revision>
  <cp:lastPrinted>2023-12-21T16:21:45Z</cp:lastPrinted>
  <dcterms:created xsi:type="dcterms:W3CDTF">2022-03-26T10:48:59Z</dcterms:created>
  <dcterms:modified xsi:type="dcterms:W3CDTF">2024-05-08T16:09:53Z</dcterms:modified>
</cp:coreProperties>
</file>